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82" r:id="rId11"/>
    <p:sldId id="265" r:id="rId12"/>
    <p:sldId id="283" r:id="rId13"/>
    <p:sldId id="266" r:id="rId14"/>
    <p:sldId id="267" r:id="rId15"/>
    <p:sldId id="268" r:id="rId16"/>
    <p:sldId id="269" r:id="rId17"/>
    <p:sldId id="270" r:id="rId18"/>
    <p:sldId id="284" r:id="rId19"/>
    <p:sldId id="271" r:id="rId20"/>
    <p:sldId id="285" r:id="rId21"/>
    <p:sldId id="272" r:id="rId22"/>
    <p:sldId id="286" r:id="rId23"/>
    <p:sldId id="273" r:id="rId24"/>
    <p:sldId id="274" r:id="rId25"/>
    <p:sldId id="277" r:id="rId26"/>
    <p:sldId id="278" r:id="rId27"/>
    <p:sldId id="279" r:id="rId28"/>
    <p:sldId id="280" r:id="rId29"/>
    <p:sldId id="28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954" autoAdjust="0"/>
    <p:restoredTop sz="94660"/>
  </p:normalViewPr>
  <p:slideViewPr>
    <p:cSldViewPr>
      <p:cViewPr varScale="1">
        <p:scale>
          <a:sx n="69" d="100"/>
          <a:sy n="69" d="100"/>
        </p:scale>
        <p:origin x="-135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30E239-D70B-42CA-B9BA-DE3FF78CF6E7}" type="doc">
      <dgm:prSet loTypeId="urn:microsoft.com/office/officeart/2005/8/layout/list1" loCatId="list" qsTypeId="urn:microsoft.com/office/officeart/2005/8/quickstyle/3d1" qsCatId="3D" csTypeId="urn:microsoft.com/office/officeart/2005/8/colors/accent1_2" csCatId="accent1" phldr="1"/>
      <dgm:spPr/>
      <dgm:t>
        <a:bodyPr/>
        <a:lstStyle/>
        <a:p>
          <a:endParaRPr lang="en-US"/>
        </a:p>
      </dgm:t>
    </dgm:pt>
    <dgm:pt modelId="{CCB60914-A27E-442B-9DCA-FBCCCD5A7AE8}">
      <dgm:prSet phldrT="[Text]"/>
      <dgm:spPr/>
      <dgm:t>
        <a:bodyPr/>
        <a:lstStyle/>
        <a:p>
          <a:pPr algn="ctr"/>
          <a:r>
            <a:rPr lang="en-US" smtClean="0"/>
            <a:t>Active circulante materiale</a:t>
          </a:r>
          <a:endParaRPr lang="en-US" dirty="0"/>
        </a:p>
      </dgm:t>
    </dgm:pt>
    <dgm:pt modelId="{1FB6503F-548F-4682-AAA8-6B93E2F61AAC}" type="parTrans" cxnId="{BD7CA31F-B685-49C3-920C-B42AC8E4A3AB}">
      <dgm:prSet/>
      <dgm:spPr/>
      <dgm:t>
        <a:bodyPr/>
        <a:lstStyle/>
        <a:p>
          <a:endParaRPr lang="en-US"/>
        </a:p>
      </dgm:t>
    </dgm:pt>
    <dgm:pt modelId="{AD7C5015-310F-43D1-A0BA-4FFF502190B1}" type="sibTrans" cxnId="{BD7CA31F-B685-49C3-920C-B42AC8E4A3AB}">
      <dgm:prSet/>
      <dgm:spPr/>
      <dgm:t>
        <a:bodyPr/>
        <a:lstStyle/>
        <a:p>
          <a:endParaRPr lang="en-US"/>
        </a:p>
      </dgm:t>
    </dgm:pt>
    <dgm:pt modelId="{7D1AF0F2-B4F0-486A-B787-F8FED680B4CD}">
      <dgm:prSet phldrT="[Text]"/>
      <dgm:spPr/>
      <dgm:t>
        <a:bodyPr/>
        <a:lstStyle/>
        <a:p>
          <a:pPr algn="ctr"/>
          <a:r>
            <a:rPr lang="en-US" dirty="0" smtClean="0"/>
            <a:t>Active </a:t>
          </a:r>
          <a:r>
            <a:rPr lang="en-US" dirty="0" err="1" smtClean="0"/>
            <a:t>circulante</a:t>
          </a:r>
          <a:r>
            <a:rPr lang="en-US" dirty="0" smtClean="0"/>
            <a:t> </a:t>
          </a:r>
          <a:r>
            <a:rPr lang="ro-RO" dirty="0" smtClean="0"/>
            <a:t>î</a:t>
          </a:r>
          <a:r>
            <a:rPr lang="en-US" dirty="0" smtClean="0"/>
            <a:t>n </a:t>
          </a:r>
          <a:r>
            <a:rPr lang="en-US" dirty="0" err="1" smtClean="0"/>
            <a:t>decontare</a:t>
          </a:r>
          <a:endParaRPr lang="en-US" dirty="0"/>
        </a:p>
      </dgm:t>
    </dgm:pt>
    <dgm:pt modelId="{D2540C51-E98A-45F1-96F8-6046550B5827}" type="parTrans" cxnId="{281FE6CC-062E-4F3A-804E-9E0F0DFAAD9B}">
      <dgm:prSet/>
      <dgm:spPr/>
      <dgm:t>
        <a:bodyPr/>
        <a:lstStyle/>
        <a:p>
          <a:endParaRPr lang="en-US"/>
        </a:p>
      </dgm:t>
    </dgm:pt>
    <dgm:pt modelId="{5EB27A71-7EDD-478A-AF04-512734CFCB59}" type="sibTrans" cxnId="{281FE6CC-062E-4F3A-804E-9E0F0DFAAD9B}">
      <dgm:prSet/>
      <dgm:spPr/>
      <dgm:t>
        <a:bodyPr/>
        <a:lstStyle/>
        <a:p>
          <a:endParaRPr lang="en-US"/>
        </a:p>
      </dgm:t>
    </dgm:pt>
    <dgm:pt modelId="{2A259C0E-098C-41D2-89C2-86591B6C3557}">
      <dgm:prSet phldrT="[Text]"/>
      <dgm:spPr/>
      <dgm:t>
        <a:bodyPr/>
        <a:lstStyle/>
        <a:p>
          <a:pPr algn="ctr"/>
          <a:r>
            <a:rPr lang="en-US" dirty="0" smtClean="0"/>
            <a:t>Active </a:t>
          </a:r>
          <a:r>
            <a:rPr lang="en-US" dirty="0" err="1" smtClean="0"/>
            <a:t>circulante</a:t>
          </a:r>
          <a:r>
            <a:rPr lang="en-US" dirty="0" smtClean="0"/>
            <a:t> b</a:t>
          </a:r>
          <a:r>
            <a:rPr lang="ro-RO" dirty="0" smtClean="0"/>
            <a:t>ă</a:t>
          </a:r>
          <a:r>
            <a:rPr lang="en-US" dirty="0" smtClean="0"/>
            <a:t>ne</a:t>
          </a:r>
          <a:r>
            <a:rPr lang="ro-RO" dirty="0" smtClean="0"/>
            <a:t>ş</a:t>
          </a:r>
          <a:r>
            <a:rPr lang="en-US" dirty="0" err="1" smtClean="0"/>
            <a:t>ti</a:t>
          </a:r>
          <a:endParaRPr lang="en-US" dirty="0"/>
        </a:p>
      </dgm:t>
    </dgm:pt>
    <dgm:pt modelId="{B0E3DBE5-BA17-4539-A748-70B2639F2436}" type="parTrans" cxnId="{B9FED7EF-809E-45E4-99A3-8F1DF0BD7DAE}">
      <dgm:prSet/>
      <dgm:spPr/>
      <dgm:t>
        <a:bodyPr/>
        <a:lstStyle/>
        <a:p>
          <a:endParaRPr lang="en-US"/>
        </a:p>
      </dgm:t>
    </dgm:pt>
    <dgm:pt modelId="{4CA35548-A258-4E81-8C54-307672707805}" type="sibTrans" cxnId="{B9FED7EF-809E-45E4-99A3-8F1DF0BD7DAE}">
      <dgm:prSet/>
      <dgm:spPr/>
      <dgm:t>
        <a:bodyPr/>
        <a:lstStyle/>
        <a:p>
          <a:endParaRPr lang="en-US"/>
        </a:p>
      </dgm:t>
    </dgm:pt>
    <dgm:pt modelId="{DDF4108B-8EA1-4DB6-833E-A1BF7643A1B1}" type="pres">
      <dgm:prSet presAssocID="{5C30E239-D70B-42CA-B9BA-DE3FF78CF6E7}" presName="linear" presStyleCnt="0">
        <dgm:presLayoutVars>
          <dgm:dir/>
          <dgm:animLvl val="lvl"/>
          <dgm:resizeHandles val="exact"/>
        </dgm:presLayoutVars>
      </dgm:prSet>
      <dgm:spPr/>
      <dgm:t>
        <a:bodyPr/>
        <a:lstStyle/>
        <a:p>
          <a:endParaRPr lang="en-US"/>
        </a:p>
      </dgm:t>
    </dgm:pt>
    <dgm:pt modelId="{3699322E-EA2A-47BF-A8D2-DB1F2A5C1C1F}" type="pres">
      <dgm:prSet presAssocID="{CCB60914-A27E-442B-9DCA-FBCCCD5A7AE8}" presName="parentLin" presStyleCnt="0"/>
      <dgm:spPr/>
      <dgm:t>
        <a:bodyPr/>
        <a:lstStyle/>
        <a:p>
          <a:endParaRPr lang="en-US"/>
        </a:p>
      </dgm:t>
    </dgm:pt>
    <dgm:pt modelId="{823BC2B2-4EA6-4F67-A81A-F3A270E82A5B}" type="pres">
      <dgm:prSet presAssocID="{CCB60914-A27E-442B-9DCA-FBCCCD5A7AE8}" presName="parentLeftMargin" presStyleLbl="node1" presStyleIdx="0" presStyleCnt="3"/>
      <dgm:spPr/>
      <dgm:t>
        <a:bodyPr/>
        <a:lstStyle/>
        <a:p>
          <a:endParaRPr lang="en-US"/>
        </a:p>
      </dgm:t>
    </dgm:pt>
    <dgm:pt modelId="{AE7C79D1-70AA-4E63-B5C8-6B9BE80876B5}" type="pres">
      <dgm:prSet presAssocID="{CCB60914-A27E-442B-9DCA-FBCCCD5A7AE8}" presName="parentText" presStyleLbl="node1" presStyleIdx="0" presStyleCnt="3" custLinFactNeighborX="25000" custLinFactNeighborY="35377">
        <dgm:presLayoutVars>
          <dgm:chMax val="0"/>
          <dgm:bulletEnabled val="1"/>
        </dgm:presLayoutVars>
      </dgm:prSet>
      <dgm:spPr/>
      <dgm:t>
        <a:bodyPr/>
        <a:lstStyle/>
        <a:p>
          <a:endParaRPr lang="en-US"/>
        </a:p>
      </dgm:t>
    </dgm:pt>
    <dgm:pt modelId="{209FB89F-65B6-43A0-8AB3-5FAD0C2F6DF2}" type="pres">
      <dgm:prSet presAssocID="{CCB60914-A27E-442B-9DCA-FBCCCD5A7AE8}" presName="negativeSpace" presStyleCnt="0"/>
      <dgm:spPr/>
      <dgm:t>
        <a:bodyPr/>
        <a:lstStyle/>
        <a:p>
          <a:endParaRPr lang="en-US"/>
        </a:p>
      </dgm:t>
    </dgm:pt>
    <dgm:pt modelId="{F7CC941B-9CC4-4BCA-9BBC-787C8F4B151C}" type="pres">
      <dgm:prSet presAssocID="{CCB60914-A27E-442B-9DCA-FBCCCD5A7AE8}" presName="childText" presStyleLbl="conFgAcc1" presStyleIdx="0" presStyleCnt="3">
        <dgm:presLayoutVars>
          <dgm:bulletEnabled val="1"/>
        </dgm:presLayoutVars>
      </dgm:prSet>
      <dgm:spPr/>
      <dgm:t>
        <a:bodyPr/>
        <a:lstStyle/>
        <a:p>
          <a:endParaRPr lang="en-US"/>
        </a:p>
      </dgm:t>
    </dgm:pt>
    <dgm:pt modelId="{D8453EB3-9DE9-4A82-AB09-6E5A45F8CFE1}" type="pres">
      <dgm:prSet presAssocID="{AD7C5015-310F-43D1-A0BA-4FFF502190B1}" presName="spaceBetweenRectangles" presStyleCnt="0"/>
      <dgm:spPr/>
      <dgm:t>
        <a:bodyPr/>
        <a:lstStyle/>
        <a:p>
          <a:endParaRPr lang="en-US"/>
        </a:p>
      </dgm:t>
    </dgm:pt>
    <dgm:pt modelId="{F7884FE1-57DA-4A2E-BDB4-0A6C76FDC04A}" type="pres">
      <dgm:prSet presAssocID="{7D1AF0F2-B4F0-486A-B787-F8FED680B4CD}" presName="parentLin" presStyleCnt="0"/>
      <dgm:spPr/>
      <dgm:t>
        <a:bodyPr/>
        <a:lstStyle/>
        <a:p>
          <a:endParaRPr lang="en-US"/>
        </a:p>
      </dgm:t>
    </dgm:pt>
    <dgm:pt modelId="{8CAB16F5-BC5B-4E78-9C3A-6A487E7A2EE4}" type="pres">
      <dgm:prSet presAssocID="{7D1AF0F2-B4F0-486A-B787-F8FED680B4CD}" presName="parentLeftMargin" presStyleLbl="node1" presStyleIdx="0" presStyleCnt="3"/>
      <dgm:spPr/>
      <dgm:t>
        <a:bodyPr/>
        <a:lstStyle/>
        <a:p>
          <a:endParaRPr lang="en-US"/>
        </a:p>
      </dgm:t>
    </dgm:pt>
    <dgm:pt modelId="{4B1DF60A-78FB-44D5-835B-413D0C1FA0CF}" type="pres">
      <dgm:prSet presAssocID="{7D1AF0F2-B4F0-486A-B787-F8FED680B4CD}" presName="parentText" presStyleLbl="node1" presStyleIdx="1" presStyleCnt="3" custLinFactNeighborX="33334" custLinFactNeighborY="31454">
        <dgm:presLayoutVars>
          <dgm:chMax val="0"/>
          <dgm:bulletEnabled val="1"/>
        </dgm:presLayoutVars>
      </dgm:prSet>
      <dgm:spPr/>
      <dgm:t>
        <a:bodyPr/>
        <a:lstStyle/>
        <a:p>
          <a:endParaRPr lang="en-US"/>
        </a:p>
      </dgm:t>
    </dgm:pt>
    <dgm:pt modelId="{7F1DB6D8-D47F-4D4D-AA0B-D8E6EB42B0D0}" type="pres">
      <dgm:prSet presAssocID="{7D1AF0F2-B4F0-486A-B787-F8FED680B4CD}" presName="negativeSpace" presStyleCnt="0"/>
      <dgm:spPr/>
      <dgm:t>
        <a:bodyPr/>
        <a:lstStyle/>
        <a:p>
          <a:endParaRPr lang="en-US"/>
        </a:p>
      </dgm:t>
    </dgm:pt>
    <dgm:pt modelId="{02132A50-A6EE-4639-AE65-55AA31073A69}" type="pres">
      <dgm:prSet presAssocID="{7D1AF0F2-B4F0-486A-B787-F8FED680B4CD}" presName="childText" presStyleLbl="conFgAcc1" presStyleIdx="1" presStyleCnt="3">
        <dgm:presLayoutVars>
          <dgm:bulletEnabled val="1"/>
        </dgm:presLayoutVars>
      </dgm:prSet>
      <dgm:spPr/>
      <dgm:t>
        <a:bodyPr/>
        <a:lstStyle/>
        <a:p>
          <a:endParaRPr lang="en-US"/>
        </a:p>
      </dgm:t>
    </dgm:pt>
    <dgm:pt modelId="{D2E88AC0-A0D9-4D9F-9075-8933045BA1A8}" type="pres">
      <dgm:prSet presAssocID="{5EB27A71-7EDD-478A-AF04-512734CFCB59}" presName="spaceBetweenRectangles" presStyleCnt="0"/>
      <dgm:spPr/>
      <dgm:t>
        <a:bodyPr/>
        <a:lstStyle/>
        <a:p>
          <a:endParaRPr lang="en-US"/>
        </a:p>
      </dgm:t>
    </dgm:pt>
    <dgm:pt modelId="{299C7CD8-818E-4FB7-854E-2459B78B83FF}" type="pres">
      <dgm:prSet presAssocID="{2A259C0E-098C-41D2-89C2-86591B6C3557}" presName="parentLin" presStyleCnt="0"/>
      <dgm:spPr/>
      <dgm:t>
        <a:bodyPr/>
        <a:lstStyle/>
        <a:p>
          <a:endParaRPr lang="en-US"/>
        </a:p>
      </dgm:t>
    </dgm:pt>
    <dgm:pt modelId="{8BB42DEE-A576-45EF-B810-A7B20A5E60CE}" type="pres">
      <dgm:prSet presAssocID="{2A259C0E-098C-41D2-89C2-86591B6C3557}" presName="parentLeftMargin" presStyleLbl="node1" presStyleIdx="1" presStyleCnt="3"/>
      <dgm:spPr/>
      <dgm:t>
        <a:bodyPr/>
        <a:lstStyle/>
        <a:p>
          <a:endParaRPr lang="en-US"/>
        </a:p>
      </dgm:t>
    </dgm:pt>
    <dgm:pt modelId="{D46574C1-A715-47D1-90D8-991B7679A22C}" type="pres">
      <dgm:prSet presAssocID="{2A259C0E-098C-41D2-89C2-86591B6C3557}" presName="parentText" presStyleLbl="node1" presStyleIdx="2" presStyleCnt="3" custLinFactNeighborX="25000" custLinFactNeighborY="52804">
        <dgm:presLayoutVars>
          <dgm:chMax val="0"/>
          <dgm:bulletEnabled val="1"/>
        </dgm:presLayoutVars>
      </dgm:prSet>
      <dgm:spPr/>
      <dgm:t>
        <a:bodyPr/>
        <a:lstStyle/>
        <a:p>
          <a:endParaRPr lang="en-US"/>
        </a:p>
      </dgm:t>
    </dgm:pt>
    <dgm:pt modelId="{8EC6D929-C50B-4759-9B8C-F4F5C6200B2E}" type="pres">
      <dgm:prSet presAssocID="{2A259C0E-098C-41D2-89C2-86591B6C3557}" presName="negativeSpace" presStyleCnt="0"/>
      <dgm:spPr/>
      <dgm:t>
        <a:bodyPr/>
        <a:lstStyle/>
        <a:p>
          <a:endParaRPr lang="en-US"/>
        </a:p>
      </dgm:t>
    </dgm:pt>
    <dgm:pt modelId="{09DE920C-362D-40C9-935E-97F47ABA5924}" type="pres">
      <dgm:prSet presAssocID="{2A259C0E-098C-41D2-89C2-86591B6C3557}" presName="childText" presStyleLbl="conFgAcc1" presStyleIdx="2" presStyleCnt="3">
        <dgm:presLayoutVars>
          <dgm:bulletEnabled val="1"/>
        </dgm:presLayoutVars>
      </dgm:prSet>
      <dgm:spPr/>
      <dgm:t>
        <a:bodyPr/>
        <a:lstStyle/>
        <a:p>
          <a:endParaRPr lang="en-US"/>
        </a:p>
      </dgm:t>
    </dgm:pt>
  </dgm:ptLst>
  <dgm:cxnLst>
    <dgm:cxn modelId="{BD7CA31F-B685-49C3-920C-B42AC8E4A3AB}" srcId="{5C30E239-D70B-42CA-B9BA-DE3FF78CF6E7}" destId="{CCB60914-A27E-442B-9DCA-FBCCCD5A7AE8}" srcOrd="0" destOrd="0" parTransId="{1FB6503F-548F-4682-AAA8-6B93E2F61AAC}" sibTransId="{AD7C5015-310F-43D1-A0BA-4FFF502190B1}"/>
    <dgm:cxn modelId="{B9FED7EF-809E-45E4-99A3-8F1DF0BD7DAE}" srcId="{5C30E239-D70B-42CA-B9BA-DE3FF78CF6E7}" destId="{2A259C0E-098C-41D2-89C2-86591B6C3557}" srcOrd="2" destOrd="0" parTransId="{B0E3DBE5-BA17-4539-A748-70B2639F2436}" sibTransId="{4CA35548-A258-4E81-8C54-307672707805}"/>
    <dgm:cxn modelId="{6217921B-CB09-41BA-8528-E541FF2B8CB3}" type="presOf" srcId="{7D1AF0F2-B4F0-486A-B787-F8FED680B4CD}" destId="{4B1DF60A-78FB-44D5-835B-413D0C1FA0CF}" srcOrd="1" destOrd="0" presId="urn:microsoft.com/office/officeart/2005/8/layout/list1"/>
    <dgm:cxn modelId="{4AA1DD6C-8526-4FCB-A1EE-C00AEB388A42}" type="presOf" srcId="{5C30E239-D70B-42CA-B9BA-DE3FF78CF6E7}" destId="{DDF4108B-8EA1-4DB6-833E-A1BF7643A1B1}" srcOrd="0" destOrd="0" presId="urn:microsoft.com/office/officeart/2005/8/layout/list1"/>
    <dgm:cxn modelId="{83E404E3-4490-420E-A925-6FA2BE98CC4F}" type="presOf" srcId="{2A259C0E-098C-41D2-89C2-86591B6C3557}" destId="{8BB42DEE-A576-45EF-B810-A7B20A5E60CE}" srcOrd="0" destOrd="0" presId="urn:microsoft.com/office/officeart/2005/8/layout/list1"/>
    <dgm:cxn modelId="{ADD87918-F6CB-4B85-8A95-37BAD9D39FCC}" type="presOf" srcId="{7D1AF0F2-B4F0-486A-B787-F8FED680B4CD}" destId="{8CAB16F5-BC5B-4E78-9C3A-6A487E7A2EE4}" srcOrd="0" destOrd="0" presId="urn:microsoft.com/office/officeart/2005/8/layout/list1"/>
    <dgm:cxn modelId="{711E7962-92B4-4B44-B17E-24854125C6A3}" type="presOf" srcId="{CCB60914-A27E-442B-9DCA-FBCCCD5A7AE8}" destId="{823BC2B2-4EA6-4F67-A81A-F3A270E82A5B}" srcOrd="0" destOrd="0" presId="urn:microsoft.com/office/officeart/2005/8/layout/list1"/>
    <dgm:cxn modelId="{541FBF5C-8A1D-4422-B6D3-7CF222A948B8}" type="presOf" srcId="{CCB60914-A27E-442B-9DCA-FBCCCD5A7AE8}" destId="{AE7C79D1-70AA-4E63-B5C8-6B9BE80876B5}" srcOrd="1" destOrd="0" presId="urn:microsoft.com/office/officeart/2005/8/layout/list1"/>
    <dgm:cxn modelId="{62394F1D-412E-4B98-B1D8-AF2BE30E793A}" type="presOf" srcId="{2A259C0E-098C-41D2-89C2-86591B6C3557}" destId="{D46574C1-A715-47D1-90D8-991B7679A22C}" srcOrd="1" destOrd="0" presId="urn:microsoft.com/office/officeart/2005/8/layout/list1"/>
    <dgm:cxn modelId="{281FE6CC-062E-4F3A-804E-9E0F0DFAAD9B}" srcId="{5C30E239-D70B-42CA-B9BA-DE3FF78CF6E7}" destId="{7D1AF0F2-B4F0-486A-B787-F8FED680B4CD}" srcOrd="1" destOrd="0" parTransId="{D2540C51-E98A-45F1-96F8-6046550B5827}" sibTransId="{5EB27A71-7EDD-478A-AF04-512734CFCB59}"/>
    <dgm:cxn modelId="{6B075208-74F3-4205-A636-57EC9A19845A}" type="presParOf" srcId="{DDF4108B-8EA1-4DB6-833E-A1BF7643A1B1}" destId="{3699322E-EA2A-47BF-A8D2-DB1F2A5C1C1F}" srcOrd="0" destOrd="0" presId="urn:microsoft.com/office/officeart/2005/8/layout/list1"/>
    <dgm:cxn modelId="{8E6B83BC-E81C-487D-8F37-4323A6A1D0C5}" type="presParOf" srcId="{3699322E-EA2A-47BF-A8D2-DB1F2A5C1C1F}" destId="{823BC2B2-4EA6-4F67-A81A-F3A270E82A5B}" srcOrd="0" destOrd="0" presId="urn:microsoft.com/office/officeart/2005/8/layout/list1"/>
    <dgm:cxn modelId="{AC31DBF3-8C47-4A42-BE45-CA68D5B1E51F}" type="presParOf" srcId="{3699322E-EA2A-47BF-A8D2-DB1F2A5C1C1F}" destId="{AE7C79D1-70AA-4E63-B5C8-6B9BE80876B5}" srcOrd="1" destOrd="0" presId="urn:microsoft.com/office/officeart/2005/8/layout/list1"/>
    <dgm:cxn modelId="{8625D7BF-98E9-400B-816B-7C27C7E9993F}" type="presParOf" srcId="{DDF4108B-8EA1-4DB6-833E-A1BF7643A1B1}" destId="{209FB89F-65B6-43A0-8AB3-5FAD0C2F6DF2}" srcOrd="1" destOrd="0" presId="urn:microsoft.com/office/officeart/2005/8/layout/list1"/>
    <dgm:cxn modelId="{7FBCDE95-1109-473E-9933-910EA9D02351}" type="presParOf" srcId="{DDF4108B-8EA1-4DB6-833E-A1BF7643A1B1}" destId="{F7CC941B-9CC4-4BCA-9BBC-787C8F4B151C}" srcOrd="2" destOrd="0" presId="urn:microsoft.com/office/officeart/2005/8/layout/list1"/>
    <dgm:cxn modelId="{40E67466-B2DE-4380-A563-84517F6E3556}" type="presParOf" srcId="{DDF4108B-8EA1-4DB6-833E-A1BF7643A1B1}" destId="{D8453EB3-9DE9-4A82-AB09-6E5A45F8CFE1}" srcOrd="3" destOrd="0" presId="urn:microsoft.com/office/officeart/2005/8/layout/list1"/>
    <dgm:cxn modelId="{7F57886C-8A3A-4B35-8FED-633896E4F88B}" type="presParOf" srcId="{DDF4108B-8EA1-4DB6-833E-A1BF7643A1B1}" destId="{F7884FE1-57DA-4A2E-BDB4-0A6C76FDC04A}" srcOrd="4" destOrd="0" presId="urn:microsoft.com/office/officeart/2005/8/layout/list1"/>
    <dgm:cxn modelId="{6A61EDC2-8D47-4395-A3A9-787335E760DD}" type="presParOf" srcId="{F7884FE1-57DA-4A2E-BDB4-0A6C76FDC04A}" destId="{8CAB16F5-BC5B-4E78-9C3A-6A487E7A2EE4}" srcOrd="0" destOrd="0" presId="urn:microsoft.com/office/officeart/2005/8/layout/list1"/>
    <dgm:cxn modelId="{F342B22B-8A86-4FC9-83DA-79B379C00D7B}" type="presParOf" srcId="{F7884FE1-57DA-4A2E-BDB4-0A6C76FDC04A}" destId="{4B1DF60A-78FB-44D5-835B-413D0C1FA0CF}" srcOrd="1" destOrd="0" presId="urn:microsoft.com/office/officeart/2005/8/layout/list1"/>
    <dgm:cxn modelId="{E4DE31AF-4C87-440A-A8B6-54CBC6E95F3E}" type="presParOf" srcId="{DDF4108B-8EA1-4DB6-833E-A1BF7643A1B1}" destId="{7F1DB6D8-D47F-4D4D-AA0B-D8E6EB42B0D0}" srcOrd="5" destOrd="0" presId="urn:microsoft.com/office/officeart/2005/8/layout/list1"/>
    <dgm:cxn modelId="{90B0A31A-7467-479E-A8BE-193175DEF86B}" type="presParOf" srcId="{DDF4108B-8EA1-4DB6-833E-A1BF7643A1B1}" destId="{02132A50-A6EE-4639-AE65-55AA31073A69}" srcOrd="6" destOrd="0" presId="urn:microsoft.com/office/officeart/2005/8/layout/list1"/>
    <dgm:cxn modelId="{2A204073-DC5D-44BC-8AC3-E302EEE0036B}" type="presParOf" srcId="{DDF4108B-8EA1-4DB6-833E-A1BF7643A1B1}" destId="{D2E88AC0-A0D9-4D9F-9075-8933045BA1A8}" srcOrd="7" destOrd="0" presId="urn:microsoft.com/office/officeart/2005/8/layout/list1"/>
    <dgm:cxn modelId="{7FBEB5C1-0A88-42D0-9DD1-73CA6DF0D60A}" type="presParOf" srcId="{DDF4108B-8EA1-4DB6-833E-A1BF7643A1B1}" destId="{299C7CD8-818E-4FB7-854E-2459B78B83FF}" srcOrd="8" destOrd="0" presId="urn:microsoft.com/office/officeart/2005/8/layout/list1"/>
    <dgm:cxn modelId="{727930B0-244C-4CF4-838E-3F91659ABAEB}" type="presParOf" srcId="{299C7CD8-818E-4FB7-854E-2459B78B83FF}" destId="{8BB42DEE-A576-45EF-B810-A7B20A5E60CE}" srcOrd="0" destOrd="0" presId="urn:microsoft.com/office/officeart/2005/8/layout/list1"/>
    <dgm:cxn modelId="{DE9887DA-7D6E-4D8E-B8EF-E02E4CADDD2A}" type="presParOf" srcId="{299C7CD8-818E-4FB7-854E-2459B78B83FF}" destId="{D46574C1-A715-47D1-90D8-991B7679A22C}" srcOrd="1" destOrd="0" presId="urn:microsoft.com/office/officeart/2005/8/layout/list1"/>
    <dgm:cxn modelId="{13124ABD-0005-4C5C-88DE-138E5607D7D3}" type="presParOf" srcId="{DDF4108B-8EA1-4DB6-833E-A1BF7643A1B1}" destId="{8EC6D929-C50B-4759-9B8C-F4F5C6200B2E}" srcOrd="9" destOrd="0" presId="urn:microsoft.com/office/officeart/2005/8/layout/list1"/>
    <dgm:cxn modelId="{B0260B68-CAB1-4E49-8970-E7439528ABF2}" type="presParOf" srcId="{DDF4108B-8EA1-4DB6-833E-A1BF7643A1B1}" destId="{09DE920C-362D-40C9-935E-97F47ABA5924}"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51826D-4A88-4322-94DF-BB03B649D09D}" type="doc">
      <dgm:prSet loTypeId="urn:microsoft.com/office/officeart/2005/8/layout/cycle6" loCatId="cycle" qsTypeId="urn:microsoft.com/office/officeart/2005/8/quickstyle/3d1" qsCatId="3D" csTypeId="urn:microsoft.com/office/officeart/2005/8/colors/accent1_2" csCatId="accent1" phldr="1"/>
      <dgm:spPr/>
      <dgm:t>
        <a:bodyPr/>
        <a:lstStyle/>
        <a:p>
          <a:endParaRPr lang="en-US"/>
        </a:p>
      </dgm:t>
    </dgm:pt>
    <dgm:pt modelId="{BEA2CC6E-7B94-4B1D-A403-F3B67801B6E1}">
      <dgm:prSet phldrT="[Text]" custT="1"/>
      <dgm:spPr/>
      <dgm:t>
        <a:bodyPr/>
        <a:lstStyle/>
        <a:p>
          <a:r>
            <a:rPr lang="en-US" sz="1400" dirty="0" smtClean="0">
              <a:latin typeface="Times New Roman" pitchFamily="18" charset="0"/>
              <a:cs typeface="Times New Roman" pitchFamily="18" charset="0"/>
            </a:rPr>
            <a:t>M</a:t>
          </a:r>
          <a:r>
            <a:rPr lang="ro-RO" sz="1400" dirty="0" err="1" smtClean="0">
              <a:latin typeface="Times New Roman" pitchFamily="18" charset="0"/>
              <a:cs typeface="Times New Roman" pitchFamily="18" charset="0"/>
            </a:rPr>
            <a:t>aterii</a:t>
          </a:r>
          <a:r>
            <a:rPr lang="ro-RO" sz="1400" dirty="0" smtClean="0">
              <a:latin typeface="Times New Roman" pitchFamily="18" charset="0"/>
              <a:cs typeface="Times New Roman" pitchFamily="18" charset="0"/>
            </a:rPr>
            <a:t> prime</a:t>
          </a:r>
          <a:endParaRPr lang="en-US" sz="1400" dirty="0"/>
        </a:p>
      </dgm:t>
    </dgm:pt>
    <dgm:pt modelId="{D9FE26BA-0FAF-4032-BC51-FFE34BE35DAB}" type="parTrans" cxnId="{73AF8C5D-1B0C-45C2-9677-570C7695DA11}">
      <dgm:prSet/>
      <dgm:spPr/>
      <dgm:t>
        <a:bodyPr/>
        <a:lstStyle/>
        <a:p>
          <a:endParaRPr lang="en-US"/>
        </a:p>
      </dgm:t>
    </dgm:pt>
    <dgm:pt modelId="{FF30F40E-436B-4737-9CCF-640053323A4C}" type="sibTrans" cxnId="{73AF8C5D-1B0C-45C2-9677-570C7695DA11}">
      <dgm:prSet/>
      <dgm:spPr/>
      <dgm:t>
        <a:bodyPr/>
        <a:lstStyle/>
        <a:p>
          <a:endParaRPr lang="en-US"/>
        </a:p>
      </dgm:t>
    </dgm:pt>
    <dgm:pt modelId="{F03DCDF9-7609-44F6-842D-3C2C9AC254EA}">
      <dgm:prSet phldrT="[Text]" custT="1"/>
      <dgm:spPr/>
      <dgm:t>
        <a:bodyPr/>
        <a:lstStyle/>
        <a:p>
          <a:r>
            <a:rPr lang="en-US" sz="1400" dirty="0" err="1" smtClean="0">
              <a:latin typeface="Times New Roman" pitchFamily="18" charset="0"/>
              <a:cs typeface="Times New Roman" pitchFamily="18" charset="0"/>
            </a:rPr>
            <a:t>Materiale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consumabile</a:t>
          </a:r>
          <a:endParaRPr lang="en-US" sz="1400" dirty="0">
            <a:latin typeface="Times New Roman" pitchFamily="18" charset="0"/>
            <a:cs typeface="Times New Roman" pitchFamily="18" charset="0"/>
          </a:endParaRPr>
        </a:p>
      </dgm:t>
    </dgm:pt>
    <dgm:pt modelId="{587925D2-5486-4C89-AF64-4B56252655A3}" type="parTrans" cxnId="{2841EABA-BC86-4E60-84C9-BB52B21F980C}">
      <dgm:prSet/>
      <dgm:spPr/>
      <dgm:t>
        <a:bodyPr/>
        <a:lstStyle/>
        <a:p>
          <a:endParaRPr lang="en-US"/>
        </a:p>
      </dgm:t>
    </dgm:pt>
    <dgm:pt modelId="{3487790B-D133-4592-BE77-2CD4ACCCC868}" type="sibTrans" cxnId="{2841EABA-BC86-4E60-84C9-BB52B21F980C}">
      <dgm:prSet/>
      <dgm:spPr/>
      <dgm:t>
        <a:bodyPr/>
        <a:lstStyle/>
        <a:p>
          <a:endParaRPr lang="en-US"/>
        </a:p>
      </dgm:t>
    </dgm:pt>
    <dgm:pt modelId="{501E346E-4B1C-48E7-9101-E00B375BB097}">
      <dgm:prSet phldrT="[Text]" custT="1"/>
      <dgm:spPr/>
      <dgm:t>
        <a:bodyPr/>
        <a:lstStyle/>
        <a:p>
          <a:r>
            <a:rPr lang="en-US" sz="1400" dirty="0" smtClean="0">
              <a:latin typeface="Times New Roman" pitchFamily="18" charset="0"/>
              <a:cs typeface="Times New Roman" pitchFamily="18" charset="0"/>
            </a:rPr>
            <a:t>Obiecte de </a:t>
          </a:r>
          <a:r>
            <a:rPr lang="en-US" sz="1600" dirty="0" smtClean="0">
              <a:latin typeface="Times New Roman" pitchFamily="18" charset="0"/>
              <a:cs typeface="Times New Roman" pitchFamily="18" charset="0"/>
            </a:rPr>
            <a:t>inventar</a:t>
          </a:r>
          <a:endParaRPr lang="en-US" sz="1600" dirty="0">
            <a:latin typeface="Times New Roman" pitchFamily="18" charset="0"/>
            <a:cs typeface="Times New Roman" pitchFamily="18" charset="0"/>
          </a:endParaRPr>
        </a:p>
      </dgm:t>
    </dgm:pt>
    <dgm:pt modelId="{98E4003E-74A3-45F7-9A66-49D6DEBEEE79}" type="parTrans" cxnId="{B6A9B98D-B72A-4802-A58B-4D1DB2B8D5B8}">
      <dgm:prSet/>
      <dgm:spPr/>
      <dgm:t>
        <a:bodyPr/>
        <a:lstStyle/>
        <a:p>
          <a:endParaRPr lang="en-US"/>
        </a:p>
      </dgm:t>
    </dgm:pt>
    <dgm:pt modelId="{DFA73D9A-785F-454F-A198-224497B36509}" type="sibTrans" cxnId="{B6A9B98D-B72A-4802-A58B-4D1DB2B8D5B8}">
      <dgm:prSet/>
      <dgm:spPr/>
      <dgm:t>
        <a:bodyPr/>
        <a:lstStyle/>
        <a:p>
          <a:endParaRPr lang="en-US"/>
        </a:p>
      </dgm:t>
    </dgm:pt>
    <dgm:pt modelId="{8B3D85C7-DDC0-4AD0-A0CF-9842E3DD4C14}">
      <dgm:prSet phldrT="[Text]"/>
      <dgm:spPr/>
      <dgm:t>
        <a:bodyPr/>
        <a:lstStyle/>
        <a:p>
          <a:r>
            <a:rPr lang="en-US" dirty="0" smtClean="0">
              <a:latin typeface="Times New Roman" pitchFamily="18" charset="0"/>
              <a:cs typeface="Times New Roman" pitchFamily="18" charset="0"/>
            </a:rPr>
            <a:t>Produse animale</a:t>
          </a:r>
          <a:endParaRPr lang="en-US" dirty="0">
            <a:latin typeface="Times New Roman" pitchFamily="18" charset="0"/>
            <a:cs typeface="Times New Roman" pitchFamily="18" charset="0"/>
          </a:endParaRPr>
        </a:p>
      </dgm:t>
    </dgm:pt>
    <dgm:pt modelId="{6B795D40-25CA-4067-BDAC-B50DEDB7A629}" type="parTrans" cxnId="{63672897-36F6-4036-B991-3D3CF6E06367}">
      <dgm:prSet/>
      <dgm:spPr/>
      <dgm:t>
        <a:bodyPr/>
        <a:lstStyle/>
        <a:p>
          <a:endParaRPr lang="en-US"/>
        </a:p>
      </dgm:t>
    </dgm:pt>
    <dgm:pt modelId="{69CBF574-7DE8-4FE5-870F-021DCB9CF35B}" type="sibTrans" cxnId="{63672897-36F6-4036-B991-3D3CF6E06367}">
      <dgm:prSet/>
      <dgm:spPr/>
      <dgm:t>
        <a:bodyPr/>
        <a:lstStyle/>
        <a:p>
          <a:endParaRPr lang="en-US"/>
        </a:p>
      </dgm:t>
    </dgm:pt>
    <dgm:pt modelId="{E4816DBD-51BE-4187-BD74-9780496CE3EF}">
      <dgm:prSet phldrT="[Text]" custT="1"/>
      <dgm:spPr/>
      <dgm:t>
        <a:bodyPr/>
        <a:lstStyle/>
        <a:p>
          <a:r>
            <a:rPr lang="en-US" sz="1400" dirty="0" smtClean="0">
              <a:latin typeface="Times New Roman" pitchFamily="18" charset="0"/>
              <a:cs typeface="Times New Roman" pitchFamily="18" charset="0"/>
            </a:rPr>
            <a:t>M</a:t>
          </a:r>
          <a:r>
            <a:rPr lang="ro-RO" sz="1400" dirty="0" smtClean="0">
              <a:latin typeface="Times New Roman" pitchFamily="18" charset="0"/>
              <a:cs typeface="Times New Roman" pitchFamily="18" charset="0"/>
            </a:rPr>
            <a:t>ă</a:t>
          </a:r>
          <a:r>
            <a:rPr lang="en-US" sz="1400" dirty="0" err="1" smtClean="0">
              <a:latin typeface="Times New Roman" pitchFamily="18" charset="0"/>
              <a:cs typeface="Times New Roman" pitchFamily="18" charset="0"/>
            </a:rPr>
            <a:t>rfuri</a:t>
          </a: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ş</a:t>
          </a:r>
          <a:r>
            <a:rPr lang="en-US" sz="1400" dirty="0" err="1" smtClean="0">
              <a:latin typeface="Times New Roman" pitchFamily="18" charset="0"/>
              <a:cs typeface="Times New Roman" pitchFamily="18" charset="0"/>
            </a:rPr>
            <a:t>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ambalaje</a:t>
          </a:r>
          <a:endParaRPr lang="en-US" sz="1400" dirty="0">
            <a:latin typeface="Times New Roman" pitchFamily="18" charset="0"/>
            <a:cs typeface="Times New Roman" pitchFamily="18" charset="0"/>
          </a:endParaRPr>
        </a:p>
      </dgm:t>
    </dgm:pt>
    <dgm:pt modelId="{B91D6D8D-5412-466C-B583-9F6B78C5C261}" type="parTrans" cxnId="{79E3F393-76A3-46C3-8E34-93D46E4D2698}">
      <dgm:prSet/>
      <dgm:spPr/>
      <dgm:t>
        <a:bodyPr/>
        <a:lstStyle/>
        <a:p>
          <a:endParaRPr lang="en-US"/>
        </a:p>
      </dgm:t>
    </dgm:pt>
    <dgm:pt modelId="{23F03F07-3C4E-4303-A700-4E2A542D5C72}" type="sibTrans" cxnId="{79E3F393-76A3-46C3-8E34-93D46E4D2698}">
      <dgm:prSet/>
      <dgm:spPr/>
      <dgm:t>
        <a:bodyPr/>
        <a:lstStyle/>
        <a:p>
          <a:endParaRPr lang="en-US"/>
        </a:p>
      </dgm:t>
    </dgm:pt>
    <dgm:pt modelId="{25B54823-CE2C-447B-BAF3-2745D116F789}" type="pres">
      <dgm:prSet presAssocID="{7851826D-4A88-4322-94DF-BB03B649D09D}" presName="cycle" presStyleCnt="0">
        <dgm:presLayoutVars>
          <dgm:dir/>
          <dgm:resizeHandles val="exact"/>
        </dgm:presLayoutVars>
      </dgm:prSet>
      <dgm:spPr/>
      <dgm:t>
        <a:bodyPr/>
        <a:lstStyle/>
        <a:p>
          <a:endParaRPr lang="en-US"/>
        </a:p>
      </dgm:t>
    </dgm:pt>
    <dgm:pt modelId="{11B4EC6A-A109-43AE-A3CD-7AD95D77B462}" type="pres">
      <dgm:prSet presAssocID="{BEA2CC6E-7B94-4B1D-A403-F3B67801B6E1}" presName="node" presStyleLbl="node1" presStyleIdx="0" presStyleCnt="5" custScaleX="179036" custScaleY="127831" custRadScaleRad="115552" custRadScaleInc="40734">
        <dgm:presLayoutVars>
          <dgm:bulletEnabled val="1"/>
        </dgm:presLayoutVars>
      </dgm:prSet>
      <dgm:spPr/>
      <dgm:t>
        <a:bodyPr/>
        <a:lstStyle/>
        <a:p>
          <a:endParaRPr lang="en-US"/>
        </a:p>
      </dgm:t>
    </dgm:pt>
    <dgm:pt modelId="{E9B7FC41-30AC-4306-A734-C6D79089EF5D}" type="pres">
      <dgm:prSet presAssocID="{BEA2CC6E-7B94-4B1D-A403-F3B67801B6E1}" presName="spNode" presStyleCnt="0"/>
      <dgm:spPr/>
      <dgm:t>
        <a:bodyPr/>
        <a:lstStyle/>
        <a:p>
          <a:endParaRPr lang="en-US"/>
        </a:p>
      </dgm:t>
    </dgm:pt>
    <dgm:pt modelId="{6FBBEFAA-4395-43B4-85A2-B8654151221A}" type="pres">
      <dgm:prSet presAssocID="{FF30F40E-436B-4737-9CCF-640053323A4C}" presName="sibTrans" presStyleLbl="sibTrans1D1" presStyleIdx="0" presStyleCnt="5"/>
      <dgm:spPr/>
      <dgm:t>
        <a:bodyPr/>
        <a:lstStyle/>
        <a:p>
          <a:endParaRPr lang="en-US"/>
        </a:p>
      </dgm:t>
    </dgm:pt>
    <dgm:pt modelId="{EE48F5E3-DE0D-4627-945A-A76E49385ED3}" type="pres">
      <dgm:prSet presAssocID="{F03DCDF9-7609-44F6-842D-3C2C9AC254EA}" presName="node" presStyleLbl="node1" presStyleIdx="1" presStyleCnt="5" custScaleX="154201" custScaleY="123320" custRadScaleRad="137036" custRadScaleInc="62401">
        <dgm:presLayoutVars>
          <dgm:bulletEnabled val="1"/>
        </dgm:presLayoutVars>
      </dgm:prSet>
      <dgm:spPr/>
      <dgm:t>
        <a:bodyPr/>
        <a:lstStyle/>
        <a:p>
          <a:endParaRPr lang="en-US"/>
        </a:p>
      </dgm:t>
    </dgm:pt>
    <dgm:pt modelId="{FD2EAE4F-2D55-41CA-83BA-134EF10531B7}" type="pres">
      <dgm:prSet presAssocID="{F03DCDF9-7609-44F6-842D-3C2C9AC254EA}" presName="spNode" presStyleCnt="0"/>
      <dgm:spPr/>
      <dgm:t>
        <a:bodyPr/>
        <a:lstStyle/>
        <a:p>
          <a:endParaRPr lang="en-US"/>
        </a:p>
      </dgm:t>
    </dgm:pt>
    <dgm:pt modelId="{2E486571-47FC-43E9-BB1A-8E727D0B7C13}" type="pres">
      <dgm:prSet presAssocID="{3487790B-D133-4592-BE77-2CD4ACCCC868}" presName="sibTrans" presStyleLbl="sibTrans1D1" presStyleIdx="1" presStyleCnt="5"/>
      <dgm:spPr/>
      <dgm:t>
        <a:bodyPr/>
        <a:lstStyle/>
        <a:p>
          <a:endParaRPr lang="en-US"/>
        </a:p>
      </dgm:t>
    </dgm:pt>
    <dgm:pt modelId="{FB185D13-3FBD-48F1-910D-D5CD7A798D60}" type="pres">
      <dgm:prSet presAssocID="{501E346E-4B1C-48E7-9101-E00B375BB097}" presName="node" presStyleLbl="node1" presStyleIdx="2" presStyleCnt="5" custScaleX="163598" custScaleY="127553" custRadScaleRad="140694" custRadScaleInc="-78746">
        <dgm:presLayoutVars>
          <dgm:bulletEnabled val="1"/>
        </dgm:presLayoutVars>
      </dgm:prSet>
      <dgm:spPr/>
      <dgm:t>
        <a:bodyPr/>
        <a:lstStyle/>
        <a:p>
          <a:endParaRPr lang="en-US"/>
        </a:p>
      </dgm:t>
    </dgm:pt>
    <dgm:pt modelId="{67697B22-756F-4216-B420-8B9D67D65CBF}" type="pres">
      <dgm:prSet presAssocID="{501E346E-4B1C-48E7-9101-E00B375BB097}" presName="spNode" presStyleCnt="0"/>
      <dgm:spPr/>
      <dgm:t>
        <a:bodyPr/>
        <a:lstStyle/>
        <a:p>
          <a:endParaRPr lang="en-US"/>
        </a:p>
      </dgm:t>
    </dgm:pt>
    <dgm:pt modelId="{27973AC7-6EED-42B1-8A4B-D4F2244BD61C}" type="pres">
      <dgm:prSet presAssocID="{DFA73D9A-785F-454F-A198-224497B36509}" presName="sibTrans" presStyleLbl="sibTrans1D1" presStyleIdx="2" presStyleCnt="5"/>
      <dgm:spPr/>
      <dgm:t>
        <a:bodyPr/>
        <a:lstStyle/>
        <a:p>
          <a:endParaRPr lang="en-US"/>
        </a:p>
      </dgm:t>
    </dgm:pt>
    <dgm:pt modelId="{525E21EF-7AA1-4A46-BABE-F7496D51B5C6}" type="pres">
      <dgm:prSet presAssocID="{8B3D85C7-DDC0-4AD0-A0CF-9842E3DD4C14}" presName="node" presStyleLbl="node1" presStyleIdx="3" presStyleCnt="5" custScaleX="173007" custScaleY="114093" custRadScaleRad="121448" custRadScaleInc="50658">
        <dgm:presLayoutVars>
          <dgm:bulletEnabled val="1"/>
        </dgm:presLayoutVars>
      </dgm:prSet>
      <dgm:spPr/>
      <dgm:t>
        <a:bodyPr/>
        <a:lstStyle/>
        <a:p>
          <a:endParaRPr lang="en-US"/>
        </a:p>
      </dgm:t>
    </dgm:pt>
    <dgm:pt modelId="{9DDB8C87-48D1-48EC-AF26-CCDA5AFC9875}" type="pres">
      <dgm:prSet presAssocID="{8B3D85C7-DDC0-4AD0-A0CF-9842E3DD4C14}" presName="spNode" presStyleCnt="0"/>
      <dgm:spPr/>
      <dgm:t>
        <a:bodyPr/>
        <a:lstStyle/>
        <a:p>
          <a:endParaRPr lang="en-US"/>
        </a:p>
      </dgm:t>
    </dgm:pt>
    <dgm:pt modelId="{16719979-9BBE-4735-94AF-7742355556FE}" type="pres">
      <dgm:prSet presAssocID="{69CBF574-7DE8-4FE5-870F-021DCB9CF35B}" presName="sibTrans" presStyleLbl="sibTrans1D1" presStyleIdx="3" presStyleCnt="5"/>
      <dgm:spPr/>
      <dgm:t>
        <a:bodyPr/>
        <a:lstStyle/>
        <a:p>
          <a:endParaRPr lang="en-US"/>
        </a:p>
      </dgm:t>
    </dgm:pt>
    <dgm:pt modelId="{C295FE21-B976-4072-802E-A369A77DCFAE}" type="pres">
      <dgm:prSet presAssocID="{E4816DBD-51BE-4187-BD74-9780496CE3EF}" presName="node" presStyleLbl="node1" presStyleIdx="4" presStyleCnt="5" custScaleX="163609" custScaleY="123320" custRadScaleRad="119054" custRadScaleInc="712">
        <dgm:presLayoutVars>
          <dgm:bulletEnabled val="1"/>
        </dgm:presLayoutVars>
      </dgm:prSet>
      <dgm:spPr/>
      <dgm:t>
        <a:bodyPr/>
        <a:lstStyle/>
        <a:p>
          <a:endParaRPr lang="en-US"/>
        </a:p>
      </dgm:t>
    </dgm:pt>
    <dgm:pt modelId="{88C7CB98-5304-473F-B12F-1F3199F93493}" type="pres">
      <dgm:prSet presAssocID="{E4816DBD-51BE-4187-BD74-9780496CE3EF}" presName="spNode" presStyleCnt="0"/>
      <dgm:spPr/>
      <dgm:t>
        <a:bodyPr/>
        <a:lstStyle/>
        <a:p>
          <a:endParaRPr lang="en-US"/>
        </a:p>
      </dgm:t>
    </dgm:pt>
    <dgm:pt modelId="{DB76F70F-ECE7-4FC6-BD6D-1967398189DA}" type="pres">
      <dgm:prSet presAssocID="{23F03F07-3C4E-4303-A700-4E2A542D5C72}" presName="sibTrans" presStyleLbl="sibTrans1D1" presStyleIdx="4" presStyleCnt="5"/>
      <dgm:spPr/>
      <dgm:t>
        <a:bodyPr/>
        <a:lstStyle/>
        <a:p>
          <a:endParaRPr lang="en-US"/>
        </a:p>
      </dgm:t>
    </dgm:pt>
  </dgm:ptLst>
  <dgm:cxnLst>
    <dgm:cxn modelId="{6ABA7C1E-40EB-4939-94BA-88AB735DAAA3}" type="presOf" srcId="{BEA2CC6E-7B94-4B1D-A403-F3B67801B6E1}" destId="{11B4EC6A-A109-43AE-A3CD-7AD95D77B462}" srcOrd="0" destOrd="0" presId="urn:microsoft.com/office/officeart/2005/8/layout/cycle6"/>
    <dgm:cxn modelId="{9873FC1F-8A7F-42B9-B420-62F14C027339}" type="presOf" srcId="{FF30F40E-436B-4737-9CCF-640053323A4C}" destId="{6FBBEFAA-4395-43B4-85A2-B8654151221A}" srcOrd="0" destOrd="0" presId="urn:microsoft.com/office/officeart/2005/8/layout/cycle6"/>
    <dgm:cxn modelId="{35D8C700-CE39-44CA-88C3-1F0620A2F209}" type="presOf" srcId="{DFA73D9A-785F-454F-A198-224497B36509}" destId="{27973AC7-6EED-42B1-8A4B-D4F2244BD61C}" srcOrd="0" destOrd="0" presId="urn:microsoft.com/office/officeart/2005/8/layout/cycle6"/>
    <dgm:cxn modelId="{73AF8C5D-1B0C-45C2-9677-570C7695DA11}" srcId="{7851826D-4A88-4322-94DF-BB03B649D09D}" destId="{BEA2CC6E-7B94-4B1D-A403-F3B67801B6E1}" srcOrd="0" destOrd="0" parTransId="{D9FE26BA-0FAF-4032-BC51-FFE34BE35DAB}" sibTransId="{FF30F40E-436B-4737-9CCF-640053323A4C}"/>
    <dgm:cxn modelId="{D66F114A-4527-429C-9B38-5438DE718B90}" type="presOf" srcId="{8B3D85C7-DDC0-4AD0-A0CF-9842E3DD4C14}" destId="{525E21EF-7AA1-4A46-BABE-F7496D51B5C6}" srcOrd="0" destOrd="0" presId="urn:microsoft.com/office/officeart/2005/8/layout/cycle6"/>
    <dgm:cxn modelId="{63672897-36F6-4036-B991-3D3CF6E06367}" srcId="{7851826D-4A88-4322-94DF-BB03B649D09D}" destId="{8B3D85C7-DDC0-4AD0-A0CF-9842E3DD4C14}" srcOrd="3" destOrd="0" parTransId="{6B795D40-25CA-4067-BDAC-B50DEDB7A629}" sibTransId="{69CBF574-7DE8-4FE5-870F-021DCB9CF35B}"/>
    <dgm:cxn modelId="{F3CCDC5E-1A40-443D-A50A-1058F010E5C2}" type="presOf" srcId="{23F03F07-3C4E-4303-A700-4E2A542D5C72}" destId="{DB76F70F-ECE7-4FC6-BD6D-1967398189DA}" srcOrd="0" destOrd="0" presId="urn:microsoft.com/office/officeart/2005/8/layout/cycle6"/>
    <dgm:cxn modelId="{6D5D8518-B34C-4B01-ADE0-87A1F2D3C5FD}" type="presOf" srcId="{501E346E-4B1C-48E7-9101-E00B375BB097}" destId="{FB185D13-3FBD-48F1-910D-D5CD7A798D60}" srcOrd="0" destOrd="0" presId="urn:microsoft.com/office/officeart/2005/8/layout/cycle6"/>
    <dgm:cxn modelId="{06B6E3C7-DCE3-4BCA-BEDB-7E3FE849D25A}" type="presOf" srcId="{F03DCDF9-7609-44F6-842D-3C2C9AC254EA}" destId="{EE48F5E3-DE0D-4627-945A-A76E49385ED3}" srcOrd="0" destOrd="0" presId="urn:microsoft.com/office/officeart/2005/8/layout/cycle6"/>
    <dgm:cxn modelId="{08AFC5E1-BD74-4CBB-A55E-DAEF21A7DECB}" type="presOf" srcId="{3487790B-D133-4592-BE77-2CD4ACCCC868}" destId="{2E486571-47FC-43E9-BB1A-8E727D0B7C13}" srcOrd="0" destOrd="0" presId="urn:microsoft.com/office/officeart/2005/8/layout/cycle6"/>
    <dgm:cxn modelId="{79E3F393-76A3-46C3-8E34-93D46E4D2698}" srcId="{7851826D-4A88-4322-94DF-BB03B649D09D}" destId="{E4816DBD-51BE-4187-BD74-9780496CE3EF}" srcOrd="4" destOrd="0" parTransId="{B91D6D8D-5412-466C-B583-9F6B78C5C261}" sibTransId="{23F03F07-3C4E-4303-A700-4E2A542D5C72}"/>
    <dgm:cxn modelId="{2841EABA-BC86-4E60-84C9-BB52B21F980C}" srcId="{7851826D-4A88-4322-94DF-BB03B649D09D}" destId="{F03DCDF9-7609-44F6-842D-3C2C9AC254EA}" srcOrd="1" destOrd="0" parTransId="{587925D2-5486-4C89-AF64-4B56252655A3}" sibTransId="{3487790B-D133-4592-BE77-2CD4ACCCC868}"/>
    <dgm:cxn modelId="{B6A9B98D-B72A-4802-A58B-4D1DB2B8D5B8}" srcId="{7851826D-4A88-4322-94DF-BB03B649D09D}" destId="{501E346E-4B1C-48E7-9101-E00B375BB097}" srcOrd="2" destOrd="0" parTransId="{98E4003E-74A3-45F7-9A66-49D6DEBEEE79}" sibTransId="{DFA73D9A-785F-454F-A198-224497B36509}"/>
    <dgm:cxn modelId="{60D1697B-83F2-4A5B-BE6D-E2360D429A88}" type="presOf" srcId="{7851826D-4A88-4322-94DF-BB03B649D09D}" destId="{25B54823-CE2C-447B-BAF3-2745D116F789}" srcOrd="0" destOrd="0" presId="urn:microsoft.com/office/officeart/2005/8/layout/cycle6"/>
    <dgm:cxn modelId="{507B7037-4E19-445D-8575-A1D6B7D740F5}" type="presOf" srcId="{E4816DBD-51BE-4187-BD74-9780496CE3EF}" destId="{C295FE21-B976-4072-802E-A369A77DCFAE}" srcOrd="0" destOrd="0" presId="urn:microsoft.com/office/officeart/2005/8/layout/cycle6"/>
    <dgm:cxn modelId="{CEE26F08-8A9E-4538-885F-C702AEC0C5A1}" type="presOf" srcId="{69CBF574-7DE8-4FE5-870F-021DCB9CF35B}" destId="{16719979-9BBE-4735-94AF-7742355556FE}" srcOrd="0" destOrd="0" presId="urn:microsoft.com/office/officeart/2005/8/layout/cycle6"/>
    <dgm:cxn modelId="{2062CD41-00CC-4A3B-BF63-D7622EC63833}" type="presParOf" srcId="{25B54823-CE2C-447B-BAF3-2745D116F789}" destId="{11B4EC6A-A109-43AE-A3CD-7AD95D77B462}" srcOrd="0" destOrd="0" presId="urn:microsoft.com/office/officeart/2005/8/layout/cycle6"/>
    <dgm:cxn modelId="{7E2ADFBF-3E0C-43D8-BD8D-0EED5CF92474}" type="presParOf" srcId="{25B54823-CE2C-447B-BAF3-2745D116F789}" destId="{E9B7FC41-30AC-4306-A734-C6D79089EF5D}" srcOrd="1" destOrd="0" presId="urn:microsoft.com/office/officeart/2005/8/layout/cycle6"/>
    <dgm:cxn modelId="{C67FC22F-FC40-4A26-A776-2D77A3DAB8FF}" type="presParOf" srcId="{25B54823-CE2C-447B-BAF3-2745D116F789}" destId="{6FBBEFAA-4395-43B4-85A2-B8654151221A}" srcOrd="2" destOrd="0" presId="urn:microsoft.com/office/officeart/2005/8/layout/cycle6"/>
    <dgm:cxn modelId="{7AD9CE8A-ECD4-443C-A138-446A9DC8FE7D}" type="presParOf" srcId="{25B54823-CE2C-447B-BAF3-2745D116F789}" destId="{EE48F5E3-DE0D-4627-945A-A76E49385ED3}" srcOrd="3" destOrd="0" presId="urn:microsoft.com/office/officeart/2005/8/layout/cycle6"/>
    <dgm:cxn modelId="{0865CE7A-4031-4CD0-9513-8C4D8D707252}" type="presParOf" srcId="{25B54823-CE2C-447B-BAF3-2745D116F789}" destId="{FD2EAE4F-2D55-41CA-83BA-134EF10531B7}" srcOrd="4" destOrd="0" presId="urn:microsoft.com/office/officeart/2005/8/layout/cycle6"/>
    <dgm:cxn modelId="{A5754FBF-1936-431D-94E0-80E7D0B122CD}" type="presParOf" srcId="{25B54823-CE2C-447B-BAF3-2745D116F789}" destId="{2E486571-47FC-43E9-BB1A-8E727D0B7C13}" srcOrd="5" destOrd="0" presId="urn:microsoft.com/office/officeart/2005/8/layout/cycle6"/>
    <dgm:cxn modelId="{0A1B866E-1A1B-45A2-99C7-771FE9017EAC}" type="presParOf" srcId="{25B54823-CE2C-447B-BAF3-2745D116F789}" destId="{FB185D13-3FBD-48F1-910D-D5CD7A798D60}" srcOrd="6" destOrd="0" presId="urn:microsoft.com/office/officeart/2005/8/layout/cycle6"/>
    <dgm:cxn modelId="{BE25AE2D-E0CB-4BBE-8676-0A1C3A7AAEC7}" type="presParOf" srcId="{25B54823-CE2C-447B-BAF3-2745D116F789}" destId="{67697B22-756F-4216-B420-8B9D67D65CBF}" srcOrd="7" destOrd="0" presId="urn:microsoft.com/office/officeart/2005/8/layout/cycle6"/>
    <dgm:cxn modelId="{3C508B17-8F7D-41D6-A9AC-A64D64E9C50C}" type="presParOf" srcId="{25B54823-CE2C-447B-BAF3-2745D116F789}" destId="{27973AC7-6EED-42B1-8A4B-D4F2244BD61C}" srcOrd="8" destOrd="0" presId="urn:microsoft.com/office/officeart/2005/8/layout/cycle6"/>
    <dgm:cxn modelId="{57495584-322E-47CE-955A-6D0AAFD2D1F7}" type="presParOf" srcId="{25B54823-CE2C-447B-BAF3-2745D116F789}" destId="{525E21EF-7AA1-4A46-BABE-F7496D51B5C6}" srcOrd="9" destOrd="0" presId="urn:microsoft.com/office/officeart/2005/8/layout/cycle6"/>
    <dgm:cxn modelId="{5169E216-63C6-42CF-B6FB-21417C0A89CB}" type="presParOf" srcId="{25B54823-CE2C-447B-BAF3-2745D116F789}" destId="{9DDB8C87-48D1-48EC-AF26-CCDA5AFC9875}" srcOrd="10" destOrd="0" presId="urn:microsoft.com/office/officeart/2005/8/layout/cycle6"/>
    <dgm:cxn modelId="{A4C9F914-5147-4E02-8C04-E844E62051CD}" type="presParOf" srcId="{25B54823-CE2C-447B-BAF3-2745D116F789}" destId="{16719979-9BBE-4735-94AF-7742355556FE}" srcOrd="11" destOrd="0" presId="urn:microsoft.com/office/officeart/2005/8/layout/cycle6"/>
    <dgm:cxn modelId="{DABBF1D7-4A3F-4302-A9FA-085CD7844299}" type="presParOf" srcId="{25B54823-CE2C-447B-BAF3-2745D116F789}" destId="{C295FE21-B976-4072-802E-A369A77DCFAE}" srcOrd="12" destOrd="0" presId="urn:microsoft.com/office/officeart/2005/8/layout/cycle6"/>
    <dgm:cxn modelId="{81F072C2-918C-4154-8897-EC2A4EC47CB8}" type="presParOf" srcId="{25B54823-CE2C-447B-BAF3-2745D116F789}" destId="{88C7CB98-5304-473F-B12F-1F3199F93493}" srcOrd="13" destOrd="0" presId="urn:microsoft.com/office/officeart/2005/8/layout/cycle6"/>
    <dgm:cxn modelId="{FE7F5896-2BAA-4D16-AD01-AC1D9A96A8A7}" type="presParOf" srcId="{25B54823-CE2C-447B-BAF3-2745D116F789}" destId="{DB76F70F-ECE7-4FC6-BD6D-1967398189DA}" srcOrd="14"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A1FD36-9213-428D-9167-6529B931E181}" type="doc">
      <dgm:prSet loTypeId="urn:microsoft.com/office/officeart/2005/8/layout/arrow2" loCatId="process" qsTypeId="urn:microsoft.com/office/officeart/2005/8/quickstyle/3d1" qsCatId="3D" csTypeId="urn:microsoft.com/office/officeart/2005/8/colors/accent1_2" csCatId="accent1" phldr="1"/>
      <dgm:spPr/>
      <dgm:t>
        <a:bodyPr/>
        <a:lstStyle/>
        <a:p>
          <a:endParaRPr lang="en-US"/>
        </a:p>
      </dgm:t>
    </dgm:pt>
    <dgm:pt modelId="{3B722550-BD7E-4FA8-B4D5-F830BD13547A}">
      <dgm:prSet phldrT="[Text]"/>
      <dgm:spPr/>
      <dgm:t>
        <a:bodyPr/>
        <a:lstStyle/>
        <a:p>
          <a:endParaRPr lang="en-US" dirty="0"/>
        </a:p>
      </dgm:t>
    </dgm:pt>
    <dgm:pt modelId="{59C86E85-E3A4-4122-8A57-985383E3A3C5}" type="parTrans" cxnId="{48EFF56F-AF03-42F3-89A0-155046E79ACC}">
      <dgm:prSet/>
      <dgm:spPr/>
      <dgm:t>
        <a:bodyPr/>
        <a:lstStyle/>
        <a:p>
          <a:endParaRPr lang="en-US"/>
        </a:p>
      </dgm:t>
    </dgm:pt>
    <dgm:pt modelId="{6E00843F-4E54-46B3-A0A3-1D506CD07238}" type="sibTrans" cxnId="{48EFF56F-AF03-42F3-89A0-155046E79ACC}">
      <dgm:prSet/>
      <dgm:spPr/>
      <dgm:t>
        <a:bodyPr/>
        <a:lstStyle/>
        <a:p>
          <a:endParaRPr lang="en-US"/>
        </a:p>
      </dgm:t>
    </dgm:pt>
    <dgm:pt modelId="{CDCA305B-B525-4DA5-AD13-DD6AF776C25C}">
      <dgm:prSet phldrT="[Text]" custT="1"/>
      <dgm:spPr/>
      <dgm:t>
        <a:bodyPr/>
        <a:lstStyle/>
        <a:p>
          <a:r>
            <a:rPr lang="ro-RO" sz="1200" b="1" dirty="0" smtClean="0">
              <a:latin typeface="Times New Roman" pitchFamily="18" charset="0"/>
              <a:cs typeface="Times New Roman" pitchFamily="18" charset="0"/>
            </a:rPr>
            <a:t>donaţii primite</a:t>
          </a:r>
          <a:endParaRPr lang="en-US" sz="1200" b="1" dirty="0">
            <a:latin typeface="Times New Roman" pitchFamily="18" charset="0"/>
            <a:cs typeface="Times New Roman" pitchFamily="18" charset="0"/>
          </a:endParaRPr>
        </a:p>
      </dgm:t>
    </dgm:pt>
    <dgm:pt modelId="{523EEFC3-A863-4B5A-B557-FE1930FBA136}" type="parTrans" cxnId="{ABC958B0-19E1-4146-884C-306FA902D286}">
      <dgm:prSet/>
      <dgm:spPr/>
      <dgm:t>
        <a:bodyPr/>
        <a:lstStyle/>
        <a:p>
          <a:endParaRPr lang="en-US"/>
        </a:p>
      </dgm:t>
    </dgm:pt>
    <dgm:pt modelId="{158DE074-8607-406C-835C-5C18D8FD202F}" type="sibTrans" cxnId="{ABC958B0-19E1-4146-884C-306FA902D286}">
      <dgm:prSet/>
      <dgm:spPr/>
      <dgm:t>
        <a:bodyPr/>
        <a:lstStyle/>
        <a:p>
          <a:endParaRPr lang="en-US"/>
        </a:p>
      </dgm:t>
    </dgm:pt>
    <dgm:pt modelId="{7AADD48D-D12E-4B3C-875E-4E79FFB21702}">
      <dgm:prSet phldrT="[Text]" custT="1"/>
      <dgm:spPr/>
      <dgm:t>
        <a:bodyPr/>
        <a:lstStyle/>
        <a:p>
          <a:r>
            <a:rPr lang="en-US" sz="1200" b="1" dirty="0" err="1" smtClean="0">
              <a:latin typeface="Times New Roman" pitchFamily="18" charset="0"/>
              <a:cs typeface="Times New Roman" pitchFamily="18" charset="0"/>
            </a:rPr>
            <a:t>aport</a:t>
          </a:r>
          <a:r>
            <a:rPr lang="en-US" sz="1200" b="1" dirty="0" smtClean="0">
              <a:latin typeface="Times New Roman" pitchFamily="18" charset="0"/>
              <a:cs typeface="Times New Roman" pitchFamily="18" charset="0"/>
            </a:rPr>
            <a:t> in </a:t>
          </a:r>
          <a:r>
            <a:rPr lang="en-US" sz="1200" b="1" dirty="0" err="1" smtClean="0">
              <a:latin typeface="Times New Roman" pitchFamily="18" charset="0"/>
              <a:cs typeface="Times New Roman" pitchFamily="18" charset="0"/>
            </a:rPr>
            <a:t>natura</a:t>
          </a:r>
          <a:r>
            <a:rPr lang="en-US" sz="1200" b="1" dirty="0" smtClean="0">
              <a:latin typeface="Times New Roman" pitchFamily="18" charset="0"/>
              <a:cs typeface="Times New Roman" pitchFamily="18" charset="0"/>
            </a:rPr>
            <a:t> la capital</a:t>
          </a:r>
          <a:endParaRPr lang="en-US" sz="1200" b="1" dirty="0">
            <a:latin typeface="Times New Roman" pitchFamily="18" charset="0"/>
            <a:cs typeface="Times New Roman" pitchFamily="18" charset="0"/>
          </a:endParaRPr>
        </a:p>
      </dgm:t>
    </dgm:pt>
    <dgm:pt modelId="{E238F6E3-FB8B-4BBE-84AF-664D802610D3}" type="parTrans" cxnId="{47E0B2BC-6C18-4BAE-ACF2-DE3D1E00DC24}">
      <dgm:prSet/>
      <dgm:spPr/>
      <dgm:t>
        <a:bodyPr/>
        <a:lstStyle/>
        <a:p>
          <a:endParaRPr lang="en-US"/>
        </a:p>
      </dgm:t>
    </dgm:pt>
    <dgm:pt modelId="{71F57764-8457-4CAD-9560-049D1A8A4FFB}" type="sibTrans" cxnId="{47E0B2BC-6C18-4BAE-ACF2-DE3D1E00DC24}">
      <dgm:prSet/>
      <dgm:spPr/>
      <dgm:t>
        <a:bodyPr/>
        <a:lstStyle/>
        <a:p>
          <a:endParaRPr lang="en-US"/>
        </a:p>
      </dgm:t>
    </dgm:pt>
    <dgm:pt modelId="{B85A26D6-C632-4644-A2B5-614CC7F42F80}">
      <dgm:prSet custT="1"/>
      <dgm:spPr/>
      <dgm:t>
        <a:bodyPr/>
        <a:lstStyle/>
        <a:p>
          <a:r>
            <a:rPr lang="ro-RO" sz="1200" b="1" dirty="0" smtClean="0">
              <a:latin typeface="Times New Roman" pitchFamily="18" charset="0"/>
              <a:cs typeface="Times New Roman" pitchFamily="18" charset="0"/>
            </a:rPr>
            <a:t>cumpărare</a:t>
          </a:r>
          <a:endParaRPr lang="en-US" sz="1200" b="1" dirty="0">
            <a:latin typeface="Times New Roman" pitchFamily="18" charset="0"/>
            <a:cs typeface="Times New Roman" pitchFamily="18" charset="0"/>
          </a:endParaRPr>
        </a:p>
      </dgm:t>
    </dgm:pt>
    <dgm:pt modelId="{9B58DCF6-3E76-4334-BD73-1031AD657ECB}" type="parTrans" cxnId="{0C50381A-CBD2-4DD5-BAE3-105D50148220}">
      <dgm:prSet/>
      <dgm:spPr/>
      <dgm:t>
        <a:bodyPr/>
        <a:lstStyle/>
        <a:p>
          <a:endParaRPr lang="en-US"/>
        </a:p>
      </dgm:t>
    </dgm:pt>
    <dgm:pt modelId="{91FB9CCC-2455-4411-8898-B841556778F9}" type="sibTrans" cxnId="{0C50381A-CBD2-4DD5-BAE3-105D50148220}">
      <dgm:prSet/>
      <dgm:spPr/>
      <dgm:t>
        <a:bodyPr/>
        <a:lstStyle/>
        <a:p>
          <a:endParaRPr lang="en-US"/>
        </a:p>
      </dgm:t>
    </dgm:pt>
    <dgm:pt modelId="{EAAAEA12-5326-4A03-80E2-AC9E351B8AB3}">
      <dgm:prSet custT="1"/>
      <dgm:spPr/>
      <dgm:t>
        <a:bodyPr/>
        <a:lstStyle/>
        <a:p>
          <a:r>
            <a:rPr lang="ro-RO" sz="1200" b="1" dirty="0" smtClean="0">
              <a:latin typeface="Times New Roman" pitchFamily="18" charset="0"/>
              <a:cs typeface="Times New Roman" pitchFamily="18" charset="0"/>
            </a:rPr>
            <a:t>plusuri de inventar</a:t>
          </a:r>
          <a:endParaRPr lang="en-US" sz="1200" b="1" dirty="0">
            <a:latin typeface="Times New Roman" pitchFamily="18" charset="0"/>
            <a:cs typeface="Times New Roman" pitchFamily="18" charset="0"/>
          </a:endParaRPr>
        </a:p>
      </dgm:t>
    </dgm:pt>
    <dgm:pt modelId="{C1A201C5-5680-44AA-9F60-A5458F2BE8B6}" type="parTrans" cxnId="{61221355-1D83-4D33-AAA8-C2527835D872}">
      <dgm:prSet/>
      <dgm:spPr/>
      <dgm:t>
        <a:bodyPr/>
        <a:lstStyle/>
        <a:p>
          <a:endParaRPr lang="en-US"/>
        </a:p>
      </dgm:t>
    </dgm:pt>
    <dgm:pt modelId="{5F02BB3A-1CD5-4C86-958F-1065FB149CD1}" type="sibTrans" cxnId="{61221355-1D83-4D33-AAA8-C2527835D872}">
      <dgm:prSet/>
      <dgm:spPr/>
      <dgm:t>
        <a:bodyPr/>
        <a:lstStyle/>
        <a:p>
          <a:endParaRPr lang="en-US"/>
        </a:p>
      </dgm:t>
    </dgm:pt>
    <dgm:pt modelId="{B9432019-1F24-4D76-AB92-0E7C7753F410}" type="pres">
      <dgm:prSet presAssocID="{7FA1FD36-9213-428D-9167-6529B931E181}" presName="arrowDiagram" presStyleCnt="0">
        <dgm:presLayoutVars>
          <dgm:chMax val="5"/>
          <dgm:dir/>
          <dgm:resizeHandles val="exact"/>
        </dgm:presLayoutVars>
      </dgm:prSet>
      <dgm:spPr/>
      <dgm:t>
        <a:bodyPr/>
        <a:lstStyle/>
        <a:p>
          <a:endParaRPr lang="en-US"/>
        </a:p>
      </dgm:t>
    </dgm:pt>
    <dgm:pt modelId="{3971AFFE-6053-44AA-B210-1B9A37359B2A}" type="pres">
      <dgm:prSet presAssocID="{7FA1FD36-9213-428D-9167-6529B931E181}" presName="arrow" presStyleLbl="bgShp" presStyleIdx="0" presStyleCnt="1" custLinFactNeighborX="-1389" custLinFactNeighborY="2222"/>
      <dgm:spPr/>
      <dgm:t>
        <a:bodyPr/>
        <a:lstStyle/>
        <a:p>
          <a:endParaRPr lang="en-US"/>
        </a:p>
      </dgm:t>
    </dgm:pt>
    <dgm:pt modelId="{0C1A718C-908E-4727-B4BF-A45D1CC6F182}" type="pres">
      <dgm:prSet presAssocID="{7FA1FD36-9213-428D-9167-6529B931E181}" presName="arrowDiagram5" presStyleCnt="0"/>
      <dgm:spPr/>
      <dgm:t>
        <a:bodyPr/>
        <a:lstStyle/>
        <a:p>
          <a:endParaRPr lang="en-US"/>
        </a:p>
      </dgm:t>
    </dgm:pt>
    <dgm:pt modelId="{23066507-4B55-4863-AB2E-185ADE85D2F3}" type="pres">
      <dgm:prSet presAssocID="{3B722550-BD7E-4FA8-B4D5-F830BD13547A}" presName="bullet5a" presStyleLbl="node1" presStyleIdx="0" presStyleCnt="5" custFlipHor="1" custScaleX="383091" custScaleY="341545" custLinFactX="35196" custLinFactY="-83632" custLinFactNeighborX="100000" custLinFactNeighborY="-100000"/>
      <dgm:spPr/>
      <dgm:t>
        <a:bodyPr/>
        <a:lstStyle/>
        <a:p>
          <a:endParaRPr lang="en-US"/>
        </a:p>
      </dgm:t>
    </dgm:pt>
    <dgm:pt modelId="{82FDB21A-99BB-4682-81B5-2AF867D7193A}" type="pres">
      <dgm:prSet presAssocID="{3B722550-BD7E-4FA8-B4D5-F830BD13547A}" presName="textBox5a" presStyleLbl="revTx" presStyleIdx="0" presStyleCnt="5">
        <dgm:presLayoutVars>
          <dgm:bulletEnabled val="1"/>
        </dgm:presLayoutVars>
      </dgm:prSet>
      <dgm:spPr/>
      <dgm:t>
        <a:bodyPr/>
        <a:lstStyle/>
        <a:p>
          <a:endParaRPr lang="en-US"/>
        </a:p>
      </dgm:t>
    </dgm:pt>
    <dgm:pt modelId="{C758B3D1-B00D-4E7D-8ABE-E7106A551186}" type="pres">
      <dgm:prSet presAssocID="{EAAAEA12-5326-4A03-80E2-AC9E351B8AB3}" presName="bullet5b" presStyleLbl="node1" presStyleIdx="1" presStyleCnt="5" custScaleX="254320" custScaleY="254320" custLinFactX="38454" custLinFactY="-4839" custLinFactNeighborX="100000" custLinFactNeighborY="-100000"/>
      <dgm:spPr/>
      <dgm:t>
        <a:bodyPr/>
        <a:lstStyle/>
        <a:p>
          <a:endParaRPr lang="en-US"/>
        </a:p>
      </dgm:t>
    </dgm:pt>
    <dgm:pt modelId="{D9940DD6-F317-41E5-8648-8C3D02D74E19}" type="pres">
      <dgm:prSet presAssocID="{EAAAEA12-5326-4A03-80E2-AC9E351B8AB3}" presName="textBox5b" presStyleLbl="revTx" presStyleIdx="1" presStyleCnt="5" custScaleY="33207" custLinFactNeighborX="-86613" custLinFactNeighborY="18871">
        <dgm:presLayoutVars>
          <dgm:bulletEnabled val="1"/>
        </dgm:presLayoutVars>
      </dgm:prSet>
      <dgm:spPr/>
      <dgm:t>
        <a:bodyPr/>
        <a:lstStyle/>
        <a:p>
          <a:endParaRPr lang="en-US"/>
        </a:p>
      </dgm:t>
    </dgm:pt>
    <dgm:pt modelId="{F441367A-FF55-4C20-A0BB-547A86BC9F54}" type="pres">
      <dgm:prSet presAssocID="{CDCA305B-B525-4DA5-AD13-DD6AF776C25C}" presName="bullet5c" presStyleLbl="node1" presStyleIdx="2" presStyleCnt="5" custScaleX="215741" custScaleY="215741" custLinFactNeighborX="78896" custLinFactNeighborY="-51257"/>
      <dgm:spPr/>
      <dgm:t>
        <a:bodyPr/>
        <a:lstStyle/>
        <a:p>
          <a:endParaRPr lang="en-US"/>
        </a:p>
      </dgm:t>
    </dgm:pt>
    <dgm:pt modelId="{6D8AB781-8624-4605-8C7D-78567709A797}" type="pres">
      <dgm:prSet presAssocID="{CDCA305B-B525-4DA5-AD13-DD6AF776C25C}" presName="textBox5c" presStyleLbl="revTx" presStyleIdx="2" presStyleCnt="5" custScaleY="20917" custLinFactNeighborX="-86086" custLinFactNeighborY="-4640">
        <dgm:presLayoutVars>
          <dgm:bulletEnabled val="1"/>
        </dgm:presLayoutVars>
      </dgm:prSet>
      <dgm:spPr/>
      <dgm:t>
        <a:bodyPr/>
        <a:lstStyle/>
        <a:p>
          <a:endParaRPr lang="en-US"/>
        </a:p>
      </dgm:t>
    </dgm:pt>
    <dgm:pt modelId="{D60CDBE0-D5ED-4D67-B586-BE8BFCF21CB4}" type="pres">
      <dgm:prSet presAssocID="{7AADD48D-D12E-4B3C-875E-4E79FFB21702}" presName="bullet5d" presStyleLbl="node1" presStyleIdx="3" presStyleCnt="5" custScaleX="189605" custScaleY="189605" custLinFactNeighborX="26360" custLinFactNeighborY="894"/>
      <dgm:spPr/>
      <dgm:t>
        <a:bodyPr/>
        <a:lstStyle/>
        <a:p>
          <a:endParaRPr lang="en-US"/>
        </a:p>
      </dgm:t>
    </dgm:pt>
    <dgm:pt modelId="{27129080-12F6-4525-A943-7A3FA98D37C3}" type="pres">
      <dgm:prSet presAssocID="{7AADD48D-D12E-4B3C-875E-4E79FFB21702}" presName="textBox5d" presStyleLbl="revTx" presStyleIdx="3" presStyleCnt="5" custScaleX="108333" custScaleY="14844" custLinFactNeighborX="-94445" custLinFactNeighborY="-15546">
        <dgm:presLayoutVars>
          <dgm:bulletEnabled val="1"/>
        </dgm:presLayoutVars>
      </dgm:prSet>
      <dgm:spPr/>
      <dgm:t>
        <a:bodyPr/>
        <a:lstStyle/>
        <a:p>
          <a:endParaRPr lang="en-US"/>
        </a:p>
      </dgm:t>
    </dgm:pt>
    <dgm:pt modelId="{9E40AE20-D3D2-46CC-86F6-27B5C7E55435}" type="pres">
      <dgm:prSet presAssocID="{B85A26D6-C632-4644-A2B5-614CC7F42F80}" presName="bullet5e" presStyleLbl="node1" presStyleIdx="4" presStyleCnt="5" custScaleX="161744" custScaleY="171589" custLinFactNeighborX="3007" custLinFactNeighborY="1851"/>
      <dgm:spPr/>
      <dgm:t>
        <a:bodyPr/>
        <a:lstStyle/>
        <a:p>
          <a:endParaRPr lang="en-US"/>
        </a:p>
      </dgm:t>
    </dgm:pt>
    <dgm:pt modelId="{544B2C1D-5475-4729-826D-076790F70736}" type="pres">
      <dgm:prSet presAssocID="{B85A26D6-C632-4644-A2B5-614CC7F42F80}" presName="textBox5e" presStyleLbl="revTx" presStyleIdx="4" presStyleCnt="5" custScaleY="11667" custLinFactNeighborX="-20427" custLinFactNeighborY="-30328">
        <dgm:presLayoutVars>
          <dgm:bulletEnabled val="1"/>
        </dgm:presLayoutVars>
      </dgm:prSet>
      <dgm:spPr/>
      <dgm:t>
        <a:bodyPr/>
        <a:lstStyle/>
        <a:p>
          <a:endParaRPr lang="en-US"/>
        </a:p>
      </dgm:t>
    </dgm:pt>
  </dgm:ptLst>
  <dgm:cxnLst>
    <dgm:cxn modelId="{8B88AA97-16CC-4C2A-8F93-E095DE537BFF}" type="presOf" srcId="{CDCA305B-B525-4DA5-AD13-DD6AF776C25C}" destId="{6D8AB781-8624-4605-8C7D-78567709A797}" srcOrd="0" destOrd="0" presId="urn:microsoft.com/office/officeart/2005/8/layout/arrow2"/>
    <dgm:cxn modelId="{BBEE4B6E-ADA4-4F31-A966-9863EF1A5AE6}" type="presOf" srcId="{3B722550-BD7E-4FA8-B4D5-F830BD13547A}" destId="{82FDB21A-99BB-4682-81B5-2AF867D7193A}" srcOrd="0" destOrd="0" presId="urn:microsoft.com/office/officeart/2005/8/layout/arrow2"/>
    <dgm:cxn modelId="{336C19CB-3615-4DC0-BEC9-BC395B67710D}" type="presOf" srcId="{B85A26D6-C632-4644-A2B5-614CC7F42F80}" destId="{544B2C1D-5475-4729-826D-076790F70736}" srcOrd="0" destOrd="0" presId="urn:microsoft.com/office/officeart/2005/8/layout/arrow2"/>
    <dgm:cxn modelId="{61221355-1D83-4D33-AAA8-C2527835D872}" srcId="{7FA1FD36-9213-428D-9167-6529B931E181}" destId="{EAAAEA12-5326-4A03-80E2-AC9E351B8AB3}" srcOrd="1" destOrd="0" parTransId="{C1A201C5-5680-44AA-9F60-A5458F2BE8B6}" sibTransId="{5F02BB3A-1CD5-4C86-958F-1065FB149CD1}"/>
    <dgm:cxn modelId="{47E0B2BC-6C18-4BAE-ACF2-DE3D1E00DC24}" srcId="{7FA1FD36-9213-428D-9167-6529B931E181}" destId="{7AADD48D-D12E-4B3C-875E-4E79FFB21702}" srcOrd="3" destOrd="0" parTransId="{E238F6E3-FB8B-4BBE-84AF-664D802610D3}" sibTransId="{71F57764-8457-4CAD-9560-049D1A8A4FFB}"/>
    <dgm:cxn modelId="{ABC958B0-19E1-4146-884C-306FA902D286}" srcId="{7FA1FD36-9213-428D-9167-6529B931E181}" destId="{CDCA305B-B525-4DA5-AD13-DD6AF776C25C}" srcOrd="2" destOrd="0" parTransId="{523EEFC3-A863-4B5A-B557-FE1930FBA136}" sibTransId="{158DE074-8607-406C-835C-5C18D8FD202F}"/>
    <dgm:cxn modelId="{1185ED9C-72D9-46F1-8AF8-25AA0F8E6096}" type="presOf" srcId="{7AADD48D-D12E-4B3C-875E-4E79FFB21702}" destId="{27129080-12F6-4525-A943-7A3FA98D37C3}" srcOrd="0" destOrd="0" presId="urn:microsoft.com/office/officeart/2005/8/layout/arrow2"/>
    <dgm:cxn modelId="{5E3C06D3-3B38-4EE5-800E-5F32938BC3E2}" type="presOf" srcId="{7FA1FD36-9213-428D-9167-6529B931E181}" destId="{B9432019-1F24-4D76-AB92-0E7C7753F410}" srcOrd="0" destOrd="0" presId="urn:microsoft.com/office/officeart/2005/8/layout/arrow2"/>
    <dgm:cxn modelId="{0C50381A-CBD2-4DD5-BAE3-105D50148220}" srcId="{7FA1FD36-9213-428D-9167-6529B931E181}" destId="{B85A26D6-C632-4644-A2B5-614CC7F42F80}" srcOrd="4" destOrd="0" parTransId="{9B58DCF6-3E76-4334-BD73-1031AD657ECB}" sibTransId="{91FB9CCC-2455-4411-8898-B841556778F9}"/>
    <dgm:cxn modelId="{48EFF56F-AF03-42F3-89A0-155046E79ACC}" srcId="{7FA1FD36-9213-428D-9167-6529B931E181}" destId="{3B722550-BD7E-4FA8-B4D5-F830BD13547A}" srcOrd="0" destOrd="0" parTransId="{59C86E85-E3A4-4122-8A57-985383E3A3C5}" sibTransId="{6E00843F-4E54-46B3-A0A3-1D506CD07238}"/>
    <dgm:cxn modelId="{B3E69C4F-9664-485F-96E7-1823DE91AF9D}" type="presOf" srcId="{EAAAEA12-5326-4A03-80E2-AC9E351B8AB3}" destId="{D9940DD6-F317-41E5-8648-8C3D02D74E19}" srcOrd="0" destOrd="0" presId="urn:microsoft.com/office/officeart/2005/8/layout/arrow2"/>
    <dgm:cxn modelId="{B894AFDE-5FD2-4887-96B1-539BD90CF378}" type="presParOf" srcId="{B9432019-1F24-4D76-AB92-0E7C7753F410}" destId="{3971AFFE-6053-44AA-B210-1B9A37359B2A}" srcOrd="0" destOrd="0" presId="urn:microsoft.com/office/officeart/2005/8/layout/arrow2"/>
    <dgm:cxn modelId="{C45003DD-BF70-49F8-800D-4D7A1FF0172F}" type="presParOf" srcId="{B9432019-1F24-4D76-AB92-0E7C7753F410}" destId="{0C1A718C-908E-4727-B4BF-A45D1CC6F182}" srcOrd="1" destOrd="0" presId="urn:microsoft.com/office/officeart/2005/8/layout/arrow2"/>
    <dgm:cxn modelId="{522BEF1B-0BDF-4312-B765-8E27E09049FC}" type="presParOf" srcId="{0C1A718C-908E-4727-B4BF-A45D1CC6F182}" destId="{23066507-4B55-4863-AB2E-185ADE85D2F3}" srcOrd="0" destOrd="0" presId="urn:microsoft.com/office/officeart/2005/8/layout/arrow2"/>
    <dgm:cxn modelId="{6DB48D43-49DF-4BF1-93FC-EE13FACB77BD}" type="presParOf" srcId="{0C1A718C-908E-4727-B4BF-A45D1CC6F182}" destId="{82FDB21A-99BB-4682-81B5-2AF867D7193A}" srcOrd="1" destOrd="0" presId="urn:microsoft.com/office/officeart/2005/8/layout/arrow2"/>
    <dgm:cxn modelId="{E5157E7E-CB94-4C21-977C-ECF33F721726}" type="presParOf" srcId="{0C1A718C-908E-4727-B4BF-A45D1CC6F182}" destId="{C758B3D1-B00D-4E7D-8ABE-E7106A551186}" srcOrd="2" destOrd="0" presId="urn:microsoft.com/office/officeart/2005/8/layout/arrow2"/>
    <dgm:cxn modelId="{971CD13B-C641-4B12-94F3-07A0E1335E94}" type="presParOf" srcId="{0C1A718C-908E-4727-B4BF-A45D1CC6F182}" destId="{D9940DD6-F317-41E5-8648-8C3D02D74E19}" srcOrd="3" destOrd="0" presId="urn:microsoft.com/office/officeart/2005/8/layout/arrow2"/>
    <dgm:cxn modelId="{3C8486F8-9940-4BE8-9444-CD54F0252DF7}" type="presParOf" srcId="{0C1A718C-908E-4727-B4BF-A45D1CC6F182}" destId="{F441367A-FF55-4C20-A0BB-547A86BC9F54}" srcOrd="4" destOrd="0" presId="urn:microsoft.com/office/officeart/2005/8/layout/arrow2"/>
    <dgm:cxn modelId="{785BB137-F5D0-41A9-8AAD-160A14CF5763}" type="presParOf" srcId="{0C1A718C-908E-4727-B4BF-A45D1CC6F182}" destId="{6D8AB781-8624-4605-8C7D-78567709A797}" srcOrd="5" destOrd="0" presId="urn:microsoft.com/office/officeart/2005/8/layout/arrow2"/>
    <dgm:cxn modelId="{971AF3B6-70A3-49CF-9DCD-2D7F6832EB0A}" type="presParOf" srcId="{0C1A718C-908E-4727-B4BF-A45D1CC6F182}" destId="{D60CDBE0-D5ED-4D67-B586-BE8BFCF21CB4}" srcOrd="6" destOrd="0" presId="urn:microsoft.com/office/officeart/2005/8/layout/arrow2"/>
    <dgm:cxn modelId="{9A2F98D9-5CBA-475C-B818-D41B6AD52A43}" type="presParOf" srcId="{0C1A718C-908E-4727-B4BF-A45D1CC6F182}" destId="{27129080-12F6-4525-A943-7A3FA98D37C3}" srcOrd="7" destOrd="0" presId="urn:microsoft.com/office/officeart/2005/8/layout/arrow2"/>
    <dgm:cxn modelId="{FB62B3F7-E66F-47F8-8A18-B8AEA18E42D6}" type="presParOf" srcId="{0C1A718C-908E-4727-B4BF-A45D1CC6F182}" destId="{9E40AE20-D3D2-46CC-86F6-27B5C7E55435}" srcOrd="8" destOrd="0" presId="urn:microsoft.com/office/officeart/2005/8/layout/arrow2"/>
    <dgm:cxn modelId="{9B6DFD2C-64EA-435F-841C-2889E2177808}" type="presParOf" srcId="{0C1A718C-908E-4727-B4BF-A45D1CC6F182}" destId="{544B2C1D-5475-4729-826D-076790F70736}" srcOrd="9"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10E4D72-825D-4B2F-B032-B994D1D5DA1A}" type="doc">
      <dgm:prSet loTypeId="urn:microsoft.com/office/officeart/2005/8/layout/arrow2" loCatId="process" qsTypeId="urn:microsoft.com/office/officeart/2005/8/quickstyle/3d2" qsCatId="3D" csTypeId="urn:microsoft.com/office/officeart/2005/8/colors/accent1_2" csCatId="accent1" phldr="1"/>
      <dgm:spPr/>
      <dgm:t>
        <a:bodyPr/>
        <a:lstStyle/>
        <a:p>
          <a:endParaRPr lang="en-US"/>
        </a:p>
      </dgm:t>
    </dgm:pt>
    <dgm:pt modelId="{E512EC79-7490-4467-A6BD-4CACFD179FED}">
      <dgm:prSet phldrT="[Text]" custT="1"/>
      <dgm:spPr/>
      <dgm:t>
        <a:bodyPr/>
        <a:lstStyle/>
        <a:p>
          <a:r>
            <a:rPr lang="en-US" sz="1200" b="1" dirty="0" err="1" smtClean="0">
              <a:latin typeface="Times New Roman" pitchFamily="18" charset="0"/>
              <a:cs typeface="Times New Roman" pitchFamily="18" charset="0"/>
            </a:rPr>
            <a:t>consum</a:t>
          </a:r>
          <a:endParaRPr lang="en-US" sz="1200" b="1" dirty="0">
            <a:latin typeface="Times New Roman" pitchFamily="18" charset="0"/>
            <a:cs typeface="Times New Roman" pitchFamily="18" charset="0"/>
          </a:endParaRPr>
        </a:p>
      </dgm:t>
    </dgm:pt>
    <dgm:pt modelId="{ED25B12E-159D-4AF7-AC76-B1CAA8A19E07}" type="parTrans" cxnId="{17DF577A-30CB-41B9-B6BE-7377F9AD19A8}">
      <dgm:prSet/>
      <dgm:spPr/>
      <dgm:t>
        <a:bodyPr/>
        <a:lstStyle/>
        <a:p>
          <a:endParaRPr lang="en-US"/>
        </a:p>
      </dgm:t>
    </dgm:pt>
    <dgm:pt modelId="{E60DE900-456A-424B-A21D-F19A37B915C6}" type="sibTrans" cxnId="{17DF577A-30CB-41B9-B6BE-7377F9AD19A8}">
      <dgm:prSet/>
      <dgm:spPr/>
      <dgm:t>
        <a:bodyPr/>
        <a:lstStyle/>
        <a:p>
          <a:endParaRPr lang="en-US"/>
        </a:p>
      </dgm:t>
    </dgm:pt>
    <dgm:pt modelId="{3C44AD6E-6A0A-45C3-AC55-4624D7C8C7F4}">
      <dgm:prSet phldrT="[Text]" custT="1"/>
      <dgm:spPr/>
      <dgm:t>
        <a:bodyPr/>
        <a:lstStyle/>
        <a:p>
          <a:pPr algn="ctr"/>
          <a:r>
            <a:rPr lang="en-US" sz="1200" b="1" dirty="0" err="1" smtClean="0">
              <a:latin typeface="Times New Roman" pitchFamily="18" charset="0"/>
              <a:cs typeface="Times New Roman" pitchFamily="18" charset="0"/>
            </a:rPr>
            <a:t>minusuri</a:t>
          </a:r>
          <a:r>
            <a:rPr lang="en-US" sz="1200" b="1" dirty="0" smtClean="0">
              <a:latin typeface="Times New Roman" pitchFamily="18" charset="0"/>
              <a:cs typeface="Times New Roman" pitchFamily="18" charset="0"/>
            </a:rPr>
            <a:t> la </a:t>
          </a:r>
          <a:r>
            <a:rPr lang="en-US" sz="1200" b="1" dirty="0" err="1" smtClean="0">
              <a:latin typeface="Times New Roman" pitchFamily="18" charset="0"/>
              <a:cs typeface="Times New Roman" pitchFamily="18" charset="0"/>
            </a:rPr>
            <a:t>inventar</a:t>
          </a:r>
          <a:endParaRPr lang="en-US" sz="1200" b="1" dirty="0">
            <a:latin typeface="Times New Roman" pitchFamily="18" charset="0"/>
            <a:cs typeface="Times New Roman" pitchFamily="18" charset="0"/>
          </a:endParaRPr>
        </a:p>
      </dgm:t>
    </dgm:pt>
    <dgm:pt modelId="{CD30E60F-4A8E-4740-8337-6EC7113E43AA}" type="parTrans" cxnId="{0D1F971A-CAA9-4093-9A0D-8A16D30FA612}">
      <dgm:prSet/>
      <dgm:spPr/>
      <dgm:t>
        <a:bodyPr/>
        <a:lstStyle/>
        <a:p>
          <a:endParaRPr lang="en-US"/>
        </a:p>
      </dgm:t>
    </dgm:pt>
    <dgm:pt modelId="{74EF6F95-3C75-4B41-8E8A-25C8039DE980}" type="sibTrans" cxnId="{0D1F971A-CAA9-4093-9A0D-8A16D30FA612}">
      <dgm:prSet/>
      <dgm:spPr/>
      <dgm:t>
        <a:bodyPr/>
        <a:lstStyle/>
        <a:p>
          <a:endParaRPr lang="en-US"/>
        </a:p>
      </dgm:t>
    </dgm:pt>
    <dgm:pt modelId="{B1BBAA4F-9443-47A1-BA4A-010132E66586}">
      <dgm:prSet custT="1"/>
      <dgm:spPr/>
      <dgm:t>
        <a:bodyPr/>
        <a:lstStyle/>
        <a:p>
          <a:r>
            <a:rPr lang="ro-RO" sz="1200" b="1" dirty="0" smtClean="0">
              <a:latin typeface="Times New Roman" pitchFamily="18" charset="0"/>
              <a:cs typeface="Times New Roman" pitchFamily="18" charset="0"/>
            </a:rPr>
            <a:t>vânzare</a:t>
          </a:r>
          <a:endParaRPr lang="en-US" sz="1200" b="1" dirty="0">
            <a:latin typeface="Times New Roman" pitchFamily="18" charset="0"/>
            <a:cs typeface="Times New Roman" pitchFamily="18" charset="0"/>
          </a:endParaRPr>
        </a:p>
      </dgm:t>
    </dgm:pt>
    <dgm:pt modelId="{B54220F5-8ECD-4860-B796-4E4F36CA37CF}" type="parTrans" cxnId="{55F7371A-B014-421D-AD67-6C223616091F}">
      <dgm:prSet/>
      <dgm:spPr/>
      <dgm:t>
        <a:bodyPr/>
        <a:lstStyle/>
        <a:p>
          <a:endParaRPr lang="en-US"/>
        </a:p>
      </dgm:t>
    </dgm:pt>
    <dgm:pt modelId="{8E7E9E63-C55B-4F57-A230-C92FD93804A1}" type="sibTrans" cxnId="{55F7371A-B014-421D-AD67-6C223616091F}">
      <dgm:prSet/>
      <dgm:spPr/>
      <dgm:t>
        <a:bodyPr/>
        <a:lstStyle/>
        <a:p>
          <a:endParaRPr lang="en-US"/>
        </a:p>
      </dgm:t>
    </dgm:pt>
    <dgm:pt modelId="{0F52629D-6FC3-4BF5-892C-80FEFBE59D14}">
      <dgm:prSet custT="1"/>
      <dgm:spPr/>
      <dgm:t>
        <a:bodyPr/>
        <a:lstStyle/>
        <a:p>
          <a:r>
            <a:rPr lang="ro-RO" sz="1200" b="1" dirty="0" smtClean="0">
              <a:latin typeface="Times New Roman" pitchFamily="18" charset="0"/>
              <a:cs typeface="Times New Roman" pitchFamily="18" charset="0"/>
            </a:rPr>
            <a:t>donaţii efectuate</a:t>
          </a:r>
          <a:endParaRPr lang="en-US" sz="1200" b="1" dirty="0">
            <a:latin typeface="Times New Roman" pitchFamily="18" charset="0"/>
            <a:cs typeface="Times New Roman" pitchFamily="18" charset="0"/>
          </a:endParaRPr>
        </a:p>
      </dgm:t>
    </dgm:pt>
    <dgm:pt modelId="{4C2146B6-E50E-4F75-AD5A-9BCA92722D59}" type="parTrans" cxnId="{5996D544-99BB-4D69-BEAB-58B62250FDBA}">
      <dgm:prSet/>
      <dgm:spPr/>
      <dgm:t>
        <a:bodyPr/>
        <a:lstStyle/>
        <a:p>
          <a:endParaRPr lang="en-US"/>
        </a:p>
      </dgm:t>
    </dgm:pt>
    <dgm:pt modelId="{61685CB2-E22A-41FA-B3C7-1444E4EA8289}" type="sibTrans" cxnId="{5996D544-99BB-4D69-BEAB-58B62250FDBA}">
      <dgm:prSet/>
      <dgm:spPr/>
      <dgm:t>
        <a:bodyPr/>
        <a:lstStyle/>
        <a:p>
          <a:endParaRPr lang="en-US"/>
        </a:p>
      </dgm:t>
    </dgm:pt>
    <dgm:pt modelId="{BB08F1A3-51B8-4184-A517-D0BE0D30CBFA}">
      <dgm:prSet custT="1"/>
      <dgm:spPr/>
      <dgm:t>
        <a:bodyPr/>
        <a:lstStyle/>
        <a:p>
          <a:r>
            <a:rPr lang="en-US" sz="1600" b="1" dirty="0" smtClean="0">
              <a:latin typeface="Times New Roman" pitchFamily="18" charset="0"/>
              <a:cs typeface="Times New Roman" pitchFamily="18" charset="0"/>
            </a:rPr>
            <a:t>Ies</a:t>
          </a:r>
          <a:r>
            <a:rPr lang="ro-RO"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di</a:t>
          </a:r>
          <a:r>
            <a:rPr lang="ro-RO" sz="1600" b="1" dirty="0" smtClean="0">
              <a:latin typeface="Times New Roman" pitchFamily="18" charset="0"/>
              <a:cs typeface="Times New Roman" pitchFamily="18" charset="0"/>
            </a:rPr>
            <a:t>n patrimoniu prin</a:t>
          </a:r>
          <a:r>
            <a:rPr lang="en-US" sz="1600" b="1" dirty="0" smtClean="0">
              <a:latin typeface="Times New Roman" pitchFamily="18" charset="0"/>
              <a:cs typeface="Times New Roman" pitchFamily="18" charset="0"/>
            </a:rPr>
            <a:t>:</a:t>
          </a:r>
          <a:endParaRPr lang="en-US" sz="1600" b="1" dirty="0">
            <a:latin typeface="Times New Roman" pitchFamily="18" charset="0"/>
            <a:cs typeface="Times New Roman" pitchFamily="18" charset="0"/>
          </a:endParaRPr>
        </a:p>
      </dgm:t>
    </dgm:pt>
    <dgm:pt modelId="{B508A018-2A34-4F94-9F87-B6A0DB4DF251}" type="parTrans" cxnId="{AE79FA5D-9365-445E-B829-552AA807CD01}">
      <dgm:prSet/>
      <dgm:spPr/>
      <dgm:t>
        <a:bodyPr/>
        <a:lstStyle/>
        <a:p>
          <a:endParaRPr lang="ro-RO"/>
        </a:p>
      </dgm:t>
    </dgm:pt>
    <dgm:pt modelId="{F756192D-3CD7-4F26-94D7-7EFB0FAB2A20}" type="sibTrans" cxnId="{AE79FA5D-9365-445E-B829-552AA807CD01}">
      <dgm:prSet/>
      <dgm:spPr/>
      <dgm:t>
        <a:bodyPr/>
        <a:lstStyle/>
        <a:p>
          <a:endParaRPr lang="ro-RO"/>
        </a:p>
      </dgm:t>
    </dgm:pt>
    <dgm:pt modelId="{F78426F9-0810-4A9F-B99A-E7021018E64F}" type="pres">
      <dgm:prSet presAssocID="{510E4D72-825D-4B2F-B032-B994D1D5DA1A}" presName="arrowDiagram" presStyleCnt="0">
        <dgm:presLayoutVars>
          <dgm:chMax val="5"/>
          <dgm:dir/>
          <dgm:resizeHandles val="exact"/>
        </dgm:presLayoutVars>
      </dgm:prSet>
      <dgm:spPr/>
      <dgm:t>
        <a:bodyPr/>
        <a:lstStyle/>
        <a:p>
          <a:endParaRPr lang="en-US"/>
        </a:p>
      </dgm:t>
    </dgm:pt>
    <dgm:pt modelId="{D2810D22-BD83-4970-8FF7-0C566FB2AB1B}" type="pres">
      <dgm:prSet presAssocID="{510E4D72-825D-4B2F-B032-B994D1D5DA1A}" presName="arrow" presStyleLbl="bgShp" presStyleIdx="0" presStyleCnt="1" custAng="9567932"/>
      <dgm:spPr/>
      <dgm:t>
        <a:bodyPr/>
        <a:lstStyle/>
        <a:p>
          <a:endParaRPr lang="en-US"/>
        </a:p>
      </dgm:t>
    </dgm:pt>
    <dgm:pt modelId="{89E74E96-D305-41AC-89C8-1A74AABD6A45}" type="pres">
      <dgm:prSet presAssocID="{510E4D72-825D-4B2F-B032-B994D1D5DA1A}" presName="arrowDiagram5" presStyleCnt="0"/>
      <dgm:spPr/>
    </dgm:pt>
    <dgm:pt modelId="{5DA51CEC-63F3-42EC-9EA9-8CD02F86D692}" type="pres">
      <dgm:prSet presAssocID="{E512EC79-7490-4467-A6BD-4CACFD179FED}" presName="bullet5a" presStyleLbl="node1" presStyleIdx="0" presStyleCnt="5"/>
      <dgm:spPr/>
    </dgm:pt>
    <dgm:pt modelId="{658946E1-06FF-4D7A-BA49-19BCA25F5000}" type="pres">
      <dgm:prSet presAssocID="{E512EC79-7490-4467-A6BD-4CACFD179FED}" presName="textBox5a" presStyleLbl="revTx" presStyleIdx="0" presStyleCnt="5" custScaleX="139543">
        <dgm:presLayoutVars>
          <dgm:bulletEnabled val="1"/>
        </dgm:presLayoutVars>
      </dgm:prSet>
      <dgm:spPr/>
      <dgm:t>
        <a:bodyPr/>
        <a:lstStyle/>
        <a:p>
          <a:endParaRPr lang="ro-RO"/>
        </a:p>
      </dgm:t>
    </dgm:pt>
    <dgm:pt modelId="{E4485340-BCC6-4D53-B335-0AED754BCB03}" type="pres">
      <dgm:prSet presAssocID="{3C44AD6E-6A0A-45C3-AC55-4624D7C8C7F4}" presName="bullet5b" presStyleLbl="node1" presStyleIdx="1" presStyleCnt="5"/>
      <dgm:spPr/>
    </dgm:pt>
    <dgm:pt modelId="{5F90EDDC-FE89-4692-A603-1A81C5222476}" type="pres">
      <dgm:prSet presAssocID="{3C44AD6E-6A0A-45C3-AC55-4624D7C8C7F4}" presName="textBox5b" presStyleLbl="revTx" presStyleIdx="1" presStyleCnt="5">
        <dgm:presLayoutVars>
          <dgm:bulletEnabled val="1"/>
        </dgm:presLayoutVars>
      </dgm:prSet>
      <dgm:spPr/>
      <dgm:t>
        <a:bodyPr/>
        <a:lstStyle/>
        <a:p>
          <a:endParaRPr lang="ro-RO"/>
        </a:p>
      </dgm:t>
    </dgm:pt>
    <dgm:pt modelId="{D9A0A907-9D16-4078-9DB2-0325C357D100}" type="pres">
      <dgm:prSet presAssocID="{B1BBAA4F-9443-47A1-BA4A-010132E66586}" presName="bullet5c" presStyleLbl="node1" presStyleIdx="2" presStyleCnt="5"/>
      <dgm:spPr/>
    </dgm:pt>
    <dgm:pt modelId="{7EAF497C-73E0-4E5F-9654-FFB2973602F0}" type="pres">
      <dgm:prSet presAssocID="{B1BBAA4F-9443-47A1-BA4A-010132E66586}" presName="textBox5c" presStyleLbl="revTx" presStyleIdx="2" presStyleCnt="5">
        <dgm:presLayoutVars>
          <dgm:bulletEnabled val="1"/>
        </dgm:presLayoutVars>
      </dgm:prSet>
      <dgm:spPr/>
      <dgm:t>
        <a:bodyPr/>
        <a:lstStyle/>
        <a:p>
          <a:endParaRPr lang="ro-RO"/>
        </a:p>
      </dgm:t>
    </dgm:pt>
    <dgm:pt modelId="{0FED939E-ADEE-49E5-90A2-7E84D22D6337}" type="pres">
      <dgm:prSet presAssocID="{0F52629D-6FC3-4BF5-892C-80FEFBE59D14}" presName="bullet5d" presStyleLbl="node1" presStyleIdx="3" presStyleCnt="5"/>
      <dgm:spPr/>
    </dgm:pt>
    <dgm:pt modelId="{C5A5568E-448F-40F3-BCF1-60DF86BC4358}" type="pres">
      <dgm:prSet presAssocID="{0F52629D-6FC3-4BF5-892C-80FEFBE59D14}" presName="textBox5d" presStyleLbl="revTx" presStyleIdx="3" presStyleCnt="5">
        <dgm:presLayoutVars>
          <dgm:bulletEnabled val="1"/>
        </dgm:presLayoutVars>
      </dgm:prSet>
      <dgm:spPr/>
      <dgm:t>
        <a:bodyPr/>
        <a:lstStyle/>
        <a:p>
          <a:endParaRPr lang="ro-RO"/>
        </a:p>
      </dgm:t>
    </dgm:pt>
    <dgm:pt modelId="{340A37E6-8296-4CBF-98FE-319F0E28B631}" type="pres">
      <dgm:prSet presAssocID="{BB08F1A3-51B8-4184-A517-D0BE0D30CBFA}" presName="bullet5e" presStyleLbl="node1" presStyleIdx="4" presStyleCnt="5"/>
      <dgm:spPr/>
    </dgm:pt>
    <dgm:pt modelId="{9D1E8A93-E3D1-4410-BA34-04FE9C1B14DF}" type="pres">
      <dgm:prSet presAssocID="{BB08F1A3-51B8-4184-A517-D0BE0D30CBFA}" presName="textBox5e" presStyleLbl="revTx" presStyleIdx="4" presStyleCnt="5" custScaleX="334375" custScaleY="52854" custLinFactX="-200000" custLinFactNeighborX="-242969" custLinFactNeighborY="-31624">
        <dgm:presLayoutVars>
          <dgm:bulletEnabled val="1"/>
        </dgm:presLayoutVars>
      </dgm:prSet>
      <dgm:spPr/>
      <dgm:t>
        <a:bodyPr/>
        <a:lstStyle/>
        <a:p>
          <a:endParaRPr lang="ro-RO"/>
        </a:p>
      </dgm:t>
    </dgm:pt>
  </dgm:ptLst>
  <dgm:cxnLst>
    <dgm:cxn modelId="{17DF577A-30CB-41B9-B6BE-7377F9AD19A8}" srcId="{510E4D72-825D-4B2F-B032-B994D1D5DA1A}" destId="{E512EC79-7490-4467-A6BD-4CACFD179FED}" srcOrd="0" destOrd="0" parTransId="{ED25B12E-159D-4AF7-AC76-B1CAA8A19E07}" sibTransId="{E60DE900-456A-424B-A21D-F19A37B915C6}"/>
    <dgm:cxn modelId="{2AAD7132-75B4-41CF-B281-C6628AE90847}" type="presOf" srcId="{B1BBAA4F-9443-47A1-BA4A-010132E66586}" destId="{7EAF497C-73E0-4E5F-9654-FFB2973602F0}" srcOrd="0" destOrd="0" presId="urn:microsoft.com/office/officeart/2005/8/layout/arrow2"/>
    <dgm:cxn modelId="{0D1F971A-CAA9-4093-9A0D-8A16D30FA612}" srcId="{510E4D72-825D-4B2F-B032-B994D1D5DA1A}" destId="{3C44AD6E-6A0A-45C3-AC55-4624D7C8C7F4}" srcOrd="1" destOrd="0" parTransId="{CD30E60F-4A8E-4740-8337-6EC7113E43AA}" sibTransId="{74EF6F95-3C75-4B41-8E8A-25C8039DE980}"/>
    <dgm:cxn modelId="{5996D544-99BB-4D69-BEAB-58B62250FDBA}" srcId="{510E4D72-825D-4B2F-B032-B994D1D5DA1A}" destId="{0F52629D-6FC3-4BF5-892C-80FEFBE59D14}" srcOrd="3" destOrd="0" parTransId="{4C2146B6-E50E-4F75-AD5A-9BCA92722D59}" sibTransId="{61685CB2-E22A-41FA-B3C7-1444E4EA8289}"/>
    <dgm:cxn modelId="{AE79FA5D-9365-445E-B829-552AA807CD01}" srcId="{510E4D72-825D-4B2F-B032-B994D1D5DA1A}" destId="{BB08F1A3-51B8-4184-A517-D0BE0D30CBFA}" srcOrd="4" destOrd="0" parTransId="{B508A018-2A34-4F94-9F87-B6A0DB4DF251}" sibTransId="{F756192D-3CD7-4F26-94D7-7EFB0FAB2A20}"/>
    <dgm:cxn modelId="{51A66CE4-979C-44A9-848A-B0D6F51D3179}" type="presOf" srcId="{E512EC79-7490-4467-A6BD-4CACFD179FED}" destId="{658946E1-06FF-4D7A-BA49-19BCA25F5000}" srcOrd="0" destOrd="0" presId="urn:microsoft.com/office/officeart/2005/8/layout/arrow2"/>
    <dgm:cxn modelId="{235ADF4C-74E4-45B7-A849-C5073E3B49C9}" type="presOf" srcId="{BB08F1A3-51B8-4184-A517-D0BE0D30CBFA}" destId="{9D1E8A93-E3D1-4410-BA34-04FE9C1B14DF}" srcOrd="0" destOrd="0" presId="urn:microsoft.com/office/officeart/2005/8/layout/arrow2"/>
    <dgm:cxn modelId="{9E3D364D-EE8E-48FF-90CD-8435B856F23F}" type="presOf" srcId="{510E4D72-825D-4B2F-B032-B994D1D5DA1A}" destId="{F78426F9-0810-4A9F-B99A-E7021018E64F}" srcOrd="0" destOrd="0" presId="urn:microsoft.com/office/officeart/2005/8/layout/arrow2"/>
    <dgm:cxn modelId="{55F7371A-B014-421D-AD67-6C223616091F}" srcId="{510E4D72-825D-4B2F-B032-B994D1D5DA1A}" destId="{B1BBAA4F-9443-47A1-BA4A-010132E66586}" srcOrd="2" destOrd="0" parTransId="{B54220F5-8ECD-4860-B796-4E4F36CA37CF}" sibTransId="{8E7E9E63-C55B-4F57-A230-C92FD93804A1}"/>
    <dgm:cxn modelId="{1E93910B-0B44-4105-8E2B-D12292EF714B}" type="presOf" srcId="{3C44AD6E-6A0A-45C3-AC55-4624D7C8C7F4}" destId="{5F90EDDC-FE89-4692-A603-1A81C5222476}" srcOrd="0" destOrd="0" presId="urn:microsoft.com/office/officeart/2005/8/layout/arrow2"/>
    <dgm:cxn modelId="{13DF7A77-3FB8-4936-ACD3-490AB32A3187}" type="presOf" srcId="{0F52629D-6FC3-4BF5-892C-80FEFBE59D14}" destId="{C5A5568E-448F-40F3-BCF1-60DF86BC4358}" srcOrd="0" destOrd="0" presId="urn:microsoft.com/office/officeart/2005/8/layout/arrow2"/>
    <dgm:cxn modelId="{6C15792B-5DC3-46F8-A042-8306644DEBBB}" type="presParOf" srcId="{F78426F9-0810-4A9F-B99A-E7021018E64F}" destId="{D2810D22-BD83-4970-8FF7-0C566FB2AB1B}" srcOrd="0" destOrd="0" presId="urn:microsoft.com/office/officeart/2005/8/layout/arrow2"/>
    <dgm:cxn modelId="{9CBE8AB9-739A-45EB-ACD5-DCD594041178}" type="presParOf" srcId="{F78426F9-0810-4A9F-B99A-E7021018E64F}" destId="{89E74E96-D305-41AC-89C8-1A74AABD6A45}" srcOrd="1" destOrd="0" presId="urn:microsoft.com/office/officeart/2005/8/layout/arrow2"/>
    <dgm:cxn modelId="{A15B321C-BDFD-4043-B250-E95F4DFAEB87}" type="presParOf" srcId="{89E74E96-D305-41AC-89C8-1A74AABD6A45}" destId="{5DA51CEC-63F3-42EC-9EA9-8CD02F86D692}" srcOrd="0" destOrd="0" presId="urn:microsoft.com/office/officeart/2005/8/layout/arrow2"/>
    <dgm:cxn modelId="{3E4B2043-8A8C-4D2F-8967-BFC1737D71DC}" type="presParOf" srcId="{89E74E96-D305-41AC-89C8-1A74AABD6A45}" destId="{658946E1-06FF-4D7A-BA49-19BCA25F5000}" srcOrd="1" destOrd="0" presId="urn:microsoft.com/office/officeart/2005/8/layout/arrow2"/>
    <dgm:cxn modelId="{24D776CE-B378-4FB1-B0DD-580C3A20AAB6}" type="presParOf" srcId="{89E74E96-D305-41AC-89C8-1A74AABD6A45}" destId="{E4485340-BCC6-4D53-B335-0AED754BCB03}" srcOrd="2" destOrd="0" presId="urn:microsoft.com/office/officeart/2005/8/layout/arrow2"/>
    <dgm:cxn modelId="{E04506EA-BDFE-41B2-8EF6-9F9634959030}" type="presParOf" srcId="{89E74E96-D305-41AC-89C8-1A74AABD6A45}" destId="{5F90EDDC-FE89-4692-A603-1A81C5222476}" srcOrd="3" destOrd="0" presId="urn:microsoft.com/office/officeart/2005/8/layout/arrow2"/>
    <dgm:cxn modelId="{CC014F80-4BFC-473E-8073-5573F9A61041}" type="presParOf" srcId="{89E74E96-D305-41AC-89C8-1A74AABD6A45}" destId="{D9A0A907-9D16-4078-9DB2-0325C357D100}" srcOrd="4" destOrd="0" presId="urn:microsoft.com/office/officeart/2005/8/layout/arrow2"/>
    <dgm:cxn modelId="{A9C097A0-9A69-4E51-8AF2-6D859DA16DAB}" type="presParOf" srcId="{89E74E96-D305-41AC-89C8-1A74AABD6A45}" destId="{7EAF497C-73E0-4E5F-9654-FFB2973602F0}" srcOrd="5" destOrd="0" presId="urn:microsoft.com/office/officeart/2005/8/layout/arrow2"/>
    <dgm:cxn modelId="{3DB16E38-D1F8-4417-9A6F-0307C034AF5E}" type="presParOf" srcId="{89E74E96-D305-41AC-89C8-1A74AABD6A45}" destId="{0FED939E-ADEE-49E5-90A2-7E84D22D6337}" srcOrd="6" destOrd="0" presId="urn:microsoft.com/office/officeart/2005/8/layout/arrow2"/>
    <dgm:cxn modelId="{284B5204-2C59-4355-A6AC-50781AA91CCD}" type="presParOf" srcId="{89E74E96-D305-41AC-89C8-1A74AABD6A45}" destId="{C5A5568E-448F-40F3-BCF1-60DF86BC4358}" srcOrd="7" destOrd="0" presId="urn:microsoft.com/office/officeart/2005/8/layout/arrow2"/>
    <dgm:cxn modelId="{4A8A7CC1-0887-436E-BF66-3C01B599B75D}" type="presParOf" srcId="{89E74E96-D305-41AC-89C8-1A74AABD6A45}" destId="{340A37E6-8296-4CBF-98FE-319F0E28B631}" srcOrd="8" destOrd="0" presId="urn:microsoft.com/office/officeart/2005/8/layout/arrow2"/>
    <dgm:cxn modelId="{1CDC07D6-3029-4AD5-AD67-44911331F70C}" type="presParOf" srcId="{89E74E96-D305-41AC-89C8-1A74AABD6A45}" destId="{9D1E8A93-E3D1-4410-BA34-04FE9C1B14DF}" srcOrd="9" destOrd="0" presId="urn:microsoft.com/office/officeart/2005/8/layout/arrow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7/30/2020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7/30/2020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diagramData" Target="../diagrams/data4.xml"/><Relationship Id="rId11" Type="http://schemas.microsoft.com/office/2007/relationships/diagramDrawing" Target="../diagrams/drawing4.xml"/><Relationship Id="rId5" Type="http://schemas.openxmlformats.org/officeDocument/2006/relationships/diagramColors" Target="../diagrams/colors3.xml"/><Relationship Id="rId10" Type="http://schemas.microsoft.com/office/2007/relationships/diagramDrawing" Target="../diagrams/drawing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457200"/>
          </a:xfrm>
        </p:spPr>
        <p:txBody>
          <a:bodyPr>
            <a:normAutofit fontScale="90000"/>
          </a:bodyPr>
          <a:lstStyle/>
          <a:p>
            <a:pPr algn="ctr"/>
            <a:r>
              <a:rPr lang="en-US" sz="1800" b="1" dirty="0" smtClean="0">
                <a:solidFill>
                  <a:srgbClr val="080808"/>
                </a:solidFill>
                <a:latin typeface="Times New Roman" pitchFamily="18" charset="0"/>
                <a:cs typeface="Times New Roman" pitchFamily="18" charset="0"/>
              </a:rPr>
              <a:t/>
            </a:r>
            <a:br>
              <a:rPr lang="en-US" sz="1800" b="1" dirty="0" smtClean="0">
                <a:solidFill>
                  <a:srgbClr val="080808"/>
                </a:solidFill>
                <a:latin typeface="Times New Roman" pitchFamily="18" charset="0"/>
                <a:cs typeface="Times New Roman" pitchFamily="18" charset="0"/>
              </a:rPr>
            </a:br>
            <a:r>
              <a:rPr lang="ro-RO" sz="1800" b="1" dirty="0" smtClean="0">
                <a:solidFill>
                  <a:srgbClr val="080808"/>
                </a:solidFill>
                <a:latin typeface="Times New Roman" pitchFamily="18" charset="0"/>
                <a:cs typeface="Times New Roman" pitchFamily="18" charset="0"/>
              </a:rPr>
              <a:t/>
            </a:r>
            <a:br>
              <a:rPr lang="ro-RO" sz="1800" b="1" dirty="0" smtClean="0">
                <a:solidFill>
                  <a:srgbClr val="080808"/>
                </a:solidFill>
                <a:latin typeface="Times New Roman" pitchFamily="18" charset="0"/>
                <a:cs typeface="Times New Roman" pitchFamily="18" charset="0"/>
              </a:rPr>
            </a:br>
            <a:r>
              <a:rPr lang="ro-RO" sz="1800" dirty="0" smtClean="0">
                <a:solidFill>
                  <a:srgbClr val="080808"/>
                </a:solidFill>
                <a:latin typeface="Times New Roman" pitchFamily="18" charset="0"/>
                <a:cs typeface="Times New Roman" pitchFamily="18" charset="0"/>
              </a:rPr>
              <a:t/>
            </a:r>
            <a:br>
              <a:rPr lang="ro-RO" sz="1800" dirty="0" smtClean="0">
                <a:solidFill>
                  <a:srgbClr val="080808"/>
                </a:solidFill>
                <a:latin typeface="Times New Roman" pitchFamily="18" charset="0"/>
                <a:cs typeface="Times New Roman" pitchFamily="18" charset="0"/>
              </a:rPr>
            </a:br>
            <a:r>
              <a:rPr lang="ro-RO" sz="1800" dirty="0" smtClean="0">
                <a:solidFill>
                  <a:srgbClr val="080808"/>
                </a:solidFill>
                <a:latin typeface="Times New Roman" pitchFamily="18" charset="0"/>
                <a:cs typeface="Times New Roman" pitchFamily="18" charset="0"/>
              </a:rPr>
              <a:t/>
            </a:r>
            <a:br>
              <a:rPr lang="ro-RO" sz="1800" dirty="0" smtClean="0">
                <a:solidFill>
                  <a:srgbClr val="080808"/>
                </a:solidFill>
                <a:latin typeface="Times New Roman" pitchFamily="18" charset="0"/>
                <a:cs typeface="Times New Roman" pitchFamily="18" charset="0"/>
              </a:rPr>
            </a:br>
            <a:r>
              <a:rPr lang="ro-RO" sz="1800" dirty="0" smtClean="0">
                <a:solidFill>
                  <a:srgbClr val="080808"/>
                </a:solidFill>
                <a:latin typeface="Times New Roman" pitchFamily="18" charset="0"/>
                <a:cs typeface="Times New Roman" pitchFamily="18" charset="0"/>
              </a:rPr>
              <a:t/>
            </a:r>
            <a:br>
              <a:rPr lang="ro-RO" sz="1800" dirty="0" smtClean="0">
                <a:solidFill>
                  <a:srgbClr val="080808"/>
                </a:solidFill>
                <a:latin typeface="Times New Roman" pitchFamily="18" charset="0"/>
                <a:cs typeface="Times New Roman" pitchFamily="18" charset="0"/>
              </a:rPr>
            </a:br>
            <a:r>
              <a:rPr lang="ro-RO" sz="1800" dirty="0" smtClean="0">
                <a:solidFill>
                  <a:srgbClr val="080808"/>
                </a:solidFill>
                <a:latin typeface="Times New Roman" pitchFamily="18" charset="0"/>
                <a:cs typeface="Times New Roman" pitchFamily="18" charset="0"/>
              </a:rPr>
              <a:t/>
            </a:r>
            <a:br>
              <a:rPr lang="ro-RO" sz="1800" dirty="0" smtClean="0">
                <a:solidFill>
                  <a:srgbClr val="080808"/>
                </a:solidFill>
                <a:latin typeface="Times New Roman" pitchFamily="18" charset="0"/>
                <a:cs typeface="Times New Roman" pitchFamily="18" charset="0"/>
              </a:rPr>
            </a:br>
            <a:r>
              <a:rPr lang="ro-RO" sz="1800" dirty="0" smtClean="0">
                <a:solidFill>
                  <a:srgbClr val="080808"/>
                </a:solidFill>
                <a:latin typeface="Times New Roman" pitchFamily="18" charset="0"/>
                <a:cs typeface="Times New Roman" pitchFamily="18" charset="0"/>
              </a:rPr>
              <a:t/>
            </a:r>
            <a:br>
              <a:rPr lang="ro-RO" sz="1800" dirty="0" smtClean="0">
                <a:solidFill>
                  <a:srgbClr val="080808"/>
                </a:solidFill>
                <a:latin typeface="Times New Roman" pitchFamily="18" charset="0"/>
                <a:cs typeface="Times New Roman" pitchFamily="18" charset="0"/>
              </a:rPr>
            </a:br>
            <a:r>
              <a:rPr lang="ro-RO" sz="1800" dirty="0" smtClean="0">
                <a:solidFill>
                  <a:srgbClr val="080808"/>
                </a:solidFill>
                <a:latin typeface="Times New Roman" pitchFamily="18" charset="0"/>
                <a:cs typeface="Times New Roman" pitchFamily="18" charset="0"/>
              </a:rPr>
              <a:t/>
            </a:r>
            <a:br>
              <a:rPr lang="ro-RO" sz="1800" dirty="0" smtClean="0">
                <a:solidFill>
                  <a:srgbClr val="080808"/>
                </a:solidFill>
                <a:latin typeface="Times New Roman" pitchFamily="18" charset="0"/>
                <a:cs typeface="Times New Roman" pitchFamily="18" charset="0"/>
              </a:rPr>
            </a:br>
            <a:r>
              <a:rPr lang="ro-RO" sz="1800" dirty="0" smtClean="0">
                <a:solidFill>
                  <a:srgbClr val="080808"/>
                </a:solidFill>
                <a:latin typeface="Times New Roman" pitchFamily="18" charset="0"/>
                <a:cs typeface="Times New Roman" pitchFamily="18" charset="0"/>
              </a:rPr>
              <a:t/>
            </a:r>
            <a:br>
              <a:rPr lang="ro-RO" sz="1800" dirty="0" smtClean="0">
                <a:solidFill>
                  <a:srgbClr val="080808"/>
                </a:solidFill>
                <a:latin typeface="Times New Roman" pitchFamily="18" charset="0"/>
                <a:cs typeface="Times New Roman" pitchFamily="18" charset="0"/>
              </a:rPr>
            </a:br>
            <a:r>
              <a:rPr lang="ro-RO" sz="1800" b="1" dirty="0" smtClean="0">
                <a:latin typeface="Times New Roman" pitchFamily="18" charset="0"/>
                <a:cs typeface="Times New Roman" pitchFamily="18" charset="0"/>
              </a:rPr>
              <a:t/>
            </a:r>
            <a:br>
              <a:rPr lang="ro-RO" sz="1800" b="1" dirty="0" smtClean="0">
                <a:latin typeface="Times New Roman" pitchFamily="18" charset="0"/>
                <a:cs typeface="Times New Roman" pitchFamily="18" charset="0"/>
              </a:rPr>
            </a:br>
            <a:endParaRPr lang="en-US" sz="1800" dirty="0"/>
          </a:p>
        </p:txBody>
      </p:sp>
      <p:sp>
        <p:nvSpPr>
          <p:cNvPr id="3" name="Subtitle 2"/>
          <p:cNvSpPr>
            <a:spLocks noGrp="1"/>
          </p:cNvSpPr>
          <p:nvPr>
            <p:ph type="subTitle" idx="1"/>
          </p:nvPr>
        </p:nvSpPr>
        <p:spPr>
          <a:xfrm>
            <a:off x="457200" y="1752600"/>
            <a:ext cx="8382000" cy="4495800"/>
          </a:xfrm>
        </p:spPr>
        <p:txBody>
          <a:bodyPr>
            <a:normAutofit/>
          </a:bodyPr>
          <a:lstStyle/>
          <a:p>
            <a:pPr algn="ctr">
              <a:lnSpc>
                <a:spcPct val="80000"/>
              </a:lnSpc>
            </a:pPr>
            <a:r>
              <a:rPr lang="en-US" sz="3600" b="1" dirty="0" smtClean="0">
                <a:solidFill>
                  <a:schemeClr val="bg1"/>
                </a:solidFill>
                <a:latin typeface="Times New Roman" pitchFamily="18" charset="0"/>
                <a:cs typeface="Times New Roman" pitchFamily="18" charset="0"/>
              </a:rPr>
              <a:t>     </a:t>
            </a:r>
            <a:endParaRPr lang="en-US" sz="3600" b="1" dirty="0" smtClean="0">
              <a:latin typeface="Times New Roman" pitchFamily="18" charset="0"/>
              <a:cs typeface="Times New Roman" pitchFamily="18" charset="0"/>
            </a:endParaRPr>
          </a:p>
          <a:p>
            <a:pPr algn="l">
              <a:lnSpc>
                <a:spcPct val="80000"/>
              </a:lnSpc>
            </a:pPr>
            <a:r>
              <a:rPr lang="en-US" sz="3600" b="1" dirty="0" smtClean="0">
                <a:latin typeface="Times New Roman" pitchFamily="18" charset="0"/>
                <a:cs typeface="Times New Roman" pitchFamily="18" charset="0"/>
              </a:rPr>
              <a:t>           </a:t>
            </a:r>
            <a:r>
              <a:rPr lang="ro-RO" sz="3600" b="1" dirty="0" smtClean="0">
                <a:solidFill>
                  <a:srgbClr val="080808"/>
                </a:solidFill>
                <a:latin typeface="Times New Roman" pitchFamily="18" charset="0"/>
                <a:cs typeface="Times New Roman" pitchFamily="18" charset="0"/>
              </a:rPr>
              <a:t>                                          </a:t>
            </a:r>
            <a:r>
              <a:rPr lang="en-US" sz="3600" b="1" dirty="0" smtClean="0">
                <a:solidFill>
                  <a:srgbClr val="080808"/>
                </a:solidFill>
                <a:latin typeface="Times New Roman" pitchFamily="18" charset="0"/>
                <a:cs typeface="Times New Roman" pitchFamily="18" charset="0"/>
              </a:rPr>
              <a:t>                         </a:t>
            </a:r>
          </a:p>
          <a:p>
            <a:pPr algn="l">
              <a:lnSpc>
                <a:spcPct val="80000"/>
              </a:lnSpc>
            </a:pPr>
            <a:r>
              <a:rPr lang="en-US" sz="3300" b="1" dirty="0" smtClean="0">
                <a:solidFill>
                  <a:srgbClr val="080808"/>
                </a:solidFill>
                <a:latin typeface="Times New Roman" pitchFamily="18" charset="0"/>
                <a:cs typeface="Times New Roman" pitchFamily="18" charset="0"/>
              </a:rPr>
              <a:t>   </a:t>
            </a:r>
            <a:r>
              <a:rPr lang="en-US" sz="3600" b="1" dirty="0" smtClean="0">
                <a:solidFill>
                  <a:srgbClr val="080808"/>
                </a:solidFill>
                <a:latin typeface="Times New Roman" pitchFamily="18" charset="0"/>
                <a:cs typeface="Times New Roman" pitchFamily="18" charset="0"/>
              </a:rPr>
              <a:t>                                   </a:t>
            </a:r>
            <a:endParaRPr lang="ro-RO" sz="2900" b="1" dirty="0" smtClean="0">
              <a:solidFill>
                <a:schemeClr val="bg1"/>
              </a:solidFill>
              <a:latin typeface="Times New Roman" pitchFamily="18" charset="0"/>
              <a:cs typeface="Times New Roman" pitchFamily="18" charset="0"/>
            </a:endParaRPr>
          </a:p>
          <a:p>
            <a:pPr>
              <a:lnSpc>
                <a:spcPct val="80000"/>
              </a:lnSpc>
            </a:pPr>
            <a:endParaRPr lang="en-US" sz="3600" b="1" dirty="0" smtClean="0">
              <a:solidFill>
                <a:srgbClr val="080808"/>
              </a:solidFill>
              <a:latin typeface="Times New Roman" pitchFamily="18" charset="0"/>
              <a:cs typeface="Times New Roman" pitchFamily="18" charset="0"/>
            </a:endParaRPr>
          </a:p>
          <a:p>
            <a:pPr algn="ctr">
              <a:lnSpc>
                <a:spcPct val="80000"/>
              </a:lnSpc>
            </a:pPr>
            <a:endParaRPr lang="en-US" sz="3600" b="1" dirty="0" smtClean="0">
              <a:solidFill>
                <a:srgbClr val="080808"/>
              </a:solidFill>
              <a:latin typeface="Times New Roman" pitchFamily="18" charset="0"/>
              <a:cs typeface="Times New Roman" pitchFamily="18" charset="0"/>
            </a:endParaRPr>
          </a:p>
          <a:p>
            <a:endParaRPr lang="en-US" dirty="0"/>
          </a:p>
        </p:txBody>
      </p:sp>
      <p:sp>
        <p:nvSpPr>
          <p:cNvPr id="5" name="Dreptunghi 4"/>
          <p:cNvSpPr/>
          <p:nvPr/>
        </p:nvSpPr>
        <p:spPr>
          <a:xfrm>
            <a:off x="838200" y="2286000"/>
            <a:ext cx="7848600" cy="3046988"/>
          </a:xfrm>
          <a:prstGeom prst="rect">
            <a:avLst/>
          </a:prstGeom>
        </p:spPr>
        <p:txBody>
          <a:bodyPr wrap="square">
            <a:spAutoFit/>
          </a:bodyPr>
          <a:lstStyle/>
          <a:p>
            <a:pPr algn="ctr">
              <a:lnSpc>
                <a:spcPct val="80000"/>
              </a:lnSpc>
              <a:defRPr/>
            </a:pPr>
            <a:r>
              <a:rPr lang="ro-RO" sz="2000" b="1" dirty="0" smtClean="0">
                <a:solidFill>
                  <a:schemeClr val="bg1"/>
                </a:solidFill>
                <a:latin typeface="Times New Roman" pitchFamily="18" charset="0"/>
                <a:cs typeface="Times New Roman" pitchFamily="18" charset="0"/>
              </a:rPr>
              <a:t>FILIERA: TEHNOLOGICĂ</a:t>
            </a:r>
          </a:p>
          <a:p>
            <a:pPr algn="ctr">
              <a:lnSpc>
                <a:spcPct val="80000"/>
              </a:lnSpc>
              <a:defRPr/>
            </a:pPr>
            <a:r>
              <a:rPr lang="ro-RO" sz="2000" b="1" dirty="0" smtClean="0">
                <a:solidFill>
                  <a:schemeClr val="bg1"/>
                </a:solidFill>
                <a:latin typeface="Times New Roman" pitchFamily="18" charset="0"/>
                <a:cs typeface="Times New Roman" pitchFamily="18" charset="0"/>
              </a:rPr>
              <a:t>PROFIL: SERVICII,  SPECIALIZAREA: ECONOMIC,  </a:t>
            </a:r>
          </a:p>
          <a:p>
            <a:pPr algn="ctr">
              <a:lnSpc>
                <a:spcPct val="80000"/>
              </a:lnSpc>
              <a:defRPr/>
            </a:pPr>
            <a:r>
              <a:rPr lang="ro-RO" sz="2000" b="1" dirty="0" smtClean="0">
                <a:solidFill>
                  <a:schemeClr val="bg1"/>
                </a:solidFill>
                <a:latin typeface="Times New Roman" pitchFamily="18" charset="0"/>
                <a:cs typeface="Times New Roman" pitchFamily="18" charset="0"/>
              </a:rPr>
              <a:t>CALIFICAREA PROFESIONALĂ:  TEHNICIAN ÎN ACTIVITĂŢI ECONOMICE</a:t>
            </a:r>
          </a:p>
          <a:p>
            <a:pPr algn="ctr">
              <a:lnSpc>
                <a:spcPct val="80000"/>
              </a:lnSpc>
              <a:defRPr/>
            </a:pPr>
            <a:r>
              <a:rPr lang="ro-RO" sz="2000" b="1" dirty="0" smtClean="0">
                <a:solidFill>
                  <a:schemeClr val="bg1"/>
                </a:solidFill>
                <a:latin typeface="Times New Roman" pitchFamily="18" charset="0"/>
                <a:cs typeface="Times New Roman" pitchFamily="18" charset="0"/>
              </a:rPr>
              <a:t>MODULUL: BAZELE CONTABILITĂŢII</a:t>
            </a:r>
          </a:p>
          <a:p>
            <a:pPr algn="ctr">
              <a:lnSpc>
                <a:spcPct val="80000"/>
              </a:lnSpc>
              <a:defRPr/>
            </a:pPr>
            <a:endParaRPr lang="ro-RO" sz="2000" b="1" dirty="0" smtClean="0">
              <a:solidFill>
                <a:schemeClr val="bg1"/>
              </a:solidFill>
              <a:latin typeface="Times New Roman" pitchFamily="18" charset="0"/>
              <a:cs typeface="Times New Roman" pitchFamily="18" charset="0"/>
            </a:endParaRPr>
          </a:p>
          <a:p>
            <a:pPr algn="ctr">
              <a:lnSpc>
                <a:spcPct val="80000"/>
              </a:lnSpc>
              <a:defRPr/>
            </a:pPr>
            <a:r>
              <a:rPr lang="ro-RO" sz="2000" b="1" dirty="0" smtClean="0">
                <a:solidFill>
                  <a:schemeClr val="bg1"/>
                </a:solidFill>
                <a:latin typeface="Times New Roman" pitchFamily="18" charset="0"/>
                <a:cs typeface="Times New Roman" pitchFamily="18" charset="0"/>
              </a:rPr>
              <a:t>TEMA: </a:t>
            </a:r>
            <a:r>
              <a:rPr lang="en-US" sz="2000" b="1" dirty="0" smtClean="0">
                <a:ln w="11430"/>
                <a:solidFill>
                  <a:schemeClr val="bg1"/>
                </a:solidFill>
                <a:latin typeface="Times New Roman" pitchFamily="18" charset="0"/>
                <a:cs typeface="Times New Roman" pitchFamily="18" charset="0"/>
              </a:rPr>
              <a:t>PATRIMONIUL </a:t>
            </a:r>
            <a:r>
              <a:rPr lang="ro-RO" sz="2000" b="1" dirty="0" smtClean="0">
                <a:ln w="11430"/>
                <a:solidFill>
                  <a:schemeClr val="bg1"/>
                </a:solidFill>
                <a:latin typeface="Times New Roman" pitchFamily="18" charset="0"/>
                <a:cs typeface="Times New Roman" pitchFamily="18" charset="0"/>
              </a:rPr>
              <a:t>Î</a:t>
            </a:r>
            <a:r>
              <a:rPr lang="en-US" sz="2000" b="1" dirty="0" smtClean="0">
                <a:ln w="11430"/>
                <a:solidFill>
                  <a:schemeClr val="bg1"/>
                </a:solidFill>
                <a:latin typeface="Times New Roman" pitchFamily="18" charset="0"/>
                <a:cs typeface="Times New Roman" pitchFamily="18" charset="0"/>
              </a:rPr>
              <a:t>NTREPRINDERII </a:t>
            </a:r>
            <a:endParaRPr lang="ro-RO" sz="2000" b="1" dirty="0" smtClean="0">
              <a:solidFill>
                <a:schemeClr val="bg1"/>
              </a:solidFill>
              <a:latin typeface="Times New Roman" pitchFamily="18" charset="0"/>
              <a:cs typeface="Times New Roman" pitchFamily="18" charset="0"/>
            </a:endParaRPr>
          </a:p>
          <a:p>
            <a:pPr algn="ctr">
              <a:lnSpc>
                <a:spcPct val="80000"/>
              </a:lnSpc>
              <a:defRPr/>
            </a:pPr>
            <a:endParaRPr lang="ro-RO" sz="2000" b="1" dirty="0" smtClean="0">
              <a:solidFill>
                <a:schemeClr val="bg1"/>
              </a:solidFill>
              <a:latin typeface="Times New Roman" pitchFamily="18" charset="0"/>
              <a:cs typeface="Times New Roman" pitchFamily="18" charset="0"/>
            </a:endParaRPr>
          </a:p>
          <a:p>
            <a:pPr algn="ctr">
              <a:lnSpc>
                <a:spcPct val="80000"/>
              </a:lnSpc>
              <a:defRPr/>
            </a:pPr>
            <a:endParaRPr lang="ro-RO" sz="2000" b="1" dirty="0" smtClean="0">
              <a:solidFill>
                <a:schemeClr val="bg1"/>
              </a:solidFill>
              <a:latin typeface="Times New Roman" pitchFamily="18" charset="0"/>
              <a:cs typeface="Times New Roman" pitchFamily="18" charset="0"/>
            </a:endParaRPr>
          </a:p>
          <a:p>
            <a:pPr algn="ctr">
              <a:lnSpc>
                <a:spcPct val="80000"/>
              </a:lnSpc>
              <a:defRPr/>
            </a:pPr>
            <a:r>
              <a:rPr lang="ro-RO" sz="2000" b="1" dirty="0" smtClean="0">
                <a:solidFill>
                  <a:schemeClr val="bg1"/>
                </a:solidFill>
                <a:latin typeface="Times New Roman" pitchFamily="18" charset="0"/>
                <a:cs typeface="Times New Roman" pitchFamily="18" charset="0"/>
              </a:rPr>
              <a:t>Prof. MICU MARIANA VI</a:t>
            </a:r>
            <a:r>
              <a:rPr lang="en-US" sz="2000" b="1" dirty="0" smtClean="0">
                <a:solidFill>
                  <a:schemeClr val="bg1"/>
                </a:solidFill>
                <a:latin typeface="Times New Roman" pitchFamily="18" charset="0"/>
                <a:cs typeface="Times New Roman" pitchFamily="18" charset="0"/>
              </a:rPr>
              <a:t>O</a:t>
            </a:r>
            <a:r>
              <a:rPr lang="ro-RO" sz="2000" b="1" dirty="0" smtClean="0">
                <a:solidFill>
                  <a:schemeClr val="bg1"/>
                </a:solidFill>
                <a:latin typeface="Times New Roman" pitchFamily="18" charset="0"/>
                <a:cs typeface="Times New Roman" pitchFamily="18" charset="0"/>
              </a:rPr>
              <a:t>LETA</a:t>
            </a:r>
          </a:p>
          <a:p>
            <a:pPr algn="ctr">
              <a:lnSpc>
                <a:spcPct val="80000"/>
              </a:lnSpc>
              <a:defRPr/>
            </a:pPr>
            <a:endParaRPr lang="en-US" sz="2000" b="1" dirty="0" smtClean="0">
              <a:solidFill>
                <a:schemeClr val="bg1"/>
              </a:solidFill>
              <a:latin typeface="Times New Roman" pitchFamily="18" charset="0"/>
              <a:cs typeface="Times New Roman" pitchFamily="18" charset="0"/>
            </a:endParaRPr>
          </a:p>
          <a:p>
            <a:pPr algn="ctr">
              <a:lnSpc>
                <a:spcPct val="80000"/>
              </a:lnSpc>
              <a:defRPr/>
            </a:pPr>
            <a:r>
              <a:rPr lang="ro-RO" sz="2000" b="1" dirty="0" smtClean="0">
                <a:solidFill>
                  <a:schemeClr val="bg1"/>
                </a:solidFill>
                <a:latin typeface="Times New Roman" pitchFamily="18" charset="0"/>
                <a:cs typeface="Times New Roman" pitchFamily="18" charset="0"/>
              </a:rPr>
              <a:t>2020</a:t>
            </a:r>
            <a:endParaRPr lang="en-US" sz="2000" b="1" dirty="0">
              <a:solidFill>
                <a:schemeClr val="bg1"/>
              </a:solidFill>
              <a:latin typeface="Times New Roman" pitchFamily="18" charset="0"/>
              <a:cs typeface="Times New Roman" pitchFamily="18" charset="0"/>
            </a:endParaRPr>
          </a:p>
        </p:txBody>
      </p:sp>
      <p:sp>
        <p:nvSpPr>
          <p:cNvPr id="7" name="Dreptunghi 6"/>
          <p:cNvSpPr/>
          <p:nvPr/>
        </p:nvSpPr>
        <p:spPr>
          <a:xfrm>
            <a:off x="2133600" y="1143000"/>
            <a:ext cx="4572000" cy="923330"/>
          </a:xfrm>
          <a:prstGeom prst="rect">
            <a:avLst/>
          </a:prstGeom>
        </p:spPr>
        <p:txBody>
          <a:bodyPr>
            <a:spAutoFit/>
          </a:bodyPr>
          <a:lstStyle/>
          <a:p>
            <a:pPr algn="ctr"/>
            <a:r>
              <a:rPr lang="en-US" sz="2000" b="1" dirty="0" smtClean="0">
                <a:solidFill>
                  <a:srgbClr val="080808"/>
                </a:solidFill>
                <a:latin typeface="Times New Roman" pitchFamily="18" charset="0"/>
                <a:cs typeface="Times New Roman" pitchFamily="18" charset="0"/>
              </a:rPr>
              <a:t>LICEUL </a:t>
            </a:r>
            <a:r>
              <a:rPr lang="ro-RO" sz="2000" b="1" dirty="0" smtClean="0">
                <a:solidFill>
                  <a:srgbClr val="080808"/>
                </a:solidFill>
                <a:latin typeface="Times New Roman" pitchFamily="18" charset="0"/>
                <a:cs typeface="Times New Roman" pitchFamily="18" charset="0"/>
              </a:rPr>
              <a:t>„</a:t>
            </a:r>
            <a:r>
              <a:rPr lang="en-US" sz="2000" b="1" dirty="0" smtClean="0">
                <a:solidFill>
                  <a:srgbClr val="080808"/>
                </a:solidFill>
                <a:latin typeface="Times New Roman" pitchFamily="18" charset="0"/>
                <a:cs typeface="Times New Roman" pitchFamily="18" charset="0"/>
              </a:rPr>
              <a:t>MATEI BASARAB</a:t>
            </a:r>
            <a:r>
              <a:rPr lang="ro-RO" sz="2000" b="1" dirty="0" smtClean="0">
                <a:solidFill>
                  <a:srgbClr val="080808"/>
                </a:solidFill>
                <a:latin typeface="Times New Roman" pitchFamily="18" charset="0"/>
                <a:cs typeface="Times New Roman" pitchFamily="18" charset="0"/>
              </a:rPr>
              <a:t>” CRAIOVA</a:t>
            </a:r>
            <a:r>
              <a:rPr lang="ro-RO" sz="2000" b="1" dirty="0" smtClean="0">
                <a:latin typeface="Times New Roman" pitchFamily="18" charset="0"/>
                <a:cs typeface="Times New Roman" pitchFamily="18" charset="0"/>
              </a:rPr>
              <a:t/>
            </a:r>
            <a:br>
              <a:rPr lang="ro-RO" sz="2000" b="1" dirty="0" smtClean="0">
                <a:latin typeface="Times New Roman" pitchFamily="18" charset="0"/>
                <a:cs typeface="Times New Roman" pitchFamily="18" charset="0"/>
              </a:rPr>
            </a:br>
            <a:r>
              <a:rPr lang="ro-RO" sz="1400" dirty="0" smtClean="0">
                <a:latin typeface="Times New Roman" pitchFamily="18" charset="0"/>
                <a:cs typeface="Times New Roman" pitchFamily="18" charset="0"/>
              </a:rPr>
              <a:t> </a:t>
            </a:r>
            <a:endParaRPr lang="ro-RO"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533400" y="1295400"/>
            <a:ext cx="8229600" cy="4389120"/>
          </a:xfrm>
        </p:spPr>
        <p:txBody>
          <a:bodyPr>
            <a:normAutofit fontScale="92500" lnSpcReduction="20000"/>
          </a:bodyPr>
          <a:lstStyle/>
          <a:p>
            <a:pPr>
              <a:buNone/>
            </a:pPr>
            <a:r>
              <a:rPr lang="ro-RO" sz="2400" b="1" dirty="0" smtClean="0">
                <a:latin typeface="Times New Roman" pitchFamily="18" charset="0"/>
                <a:cs typeface="Times New Roman" pitchFamily="18" charset="0"/>
              </a:rPr>
              <a:t>e) Licenţele de fabricaţie </a:t>
            </a:r>
            <a:r>
              <a:rPr lang="ro-RO" sz="2400" dirty="0" smtClean="0">
                <a:latin typeface="Times New Roman" pitchFamily="18" charset="0"/>
                <a:cs typeface="Times New Roman" pitchFamily="18" charset="0"/>
              </a:rPr>
              <a:t>sunt</a:t>
            </a:r>
            <a:r>
              <a:rPr lang="ro-RO" sz="2400" b="1" dirty="0" smtClean="0">
                <a:latin typeface="Times New Roman" pitchFamily="18" charset="0"/>
                <a:cs typeface="Times New Roman" pitchFamily="18" charset="0"/>
              </a:rPr>
              <a:t> </a:t>
            </a:r>
            <a:r>
              <a:rPr lang="ro-RO" sz="2400" dirty="0" smtClean="0">
                <a:latin typeface="Times New Roman" pitchFamily="18" charset="0"/>
                <a:cs typeface="Times New Roman" pitchFamily="18" charset="0"/>
              </a:rPr>
              <a:t>drepturi câştigate de întreprindere, de a exploata un brevet, prin cumpărarea acestuia (pentru un anumit produs).</a:t>
            </a:r>
            <a:endParaRPr lang="en-US" sz="2400" dirty="0" smtClean="0">
              <a:latin typeface="Times New Roman" pitchFamily="18" charset="0"/>
              <a:cs typeface="Times New Roman" pitchFamily="18" charset="0"/>
            </a:endParaRPr>
          </a:p>
          <a:p>
            <a:pPr>
              <a:buNone/>
            </a:pPr>
            <a:r>
              <a:rPr lang="ro-RO" sz="2400" b="1" dirty="0" smtClean="0">
                <a:latin typeface="Times New Roman" pitchFamily="18" charset="0"/>
                <a:cs typeface="Times New Roman" pitchFamily="18" charset="0"/>
              </a:rPr>
              <a:t>f) Mărcile de fabrică </a:t>
            </a:r>
            <a:r>
              <a:rPr lang="ro-RO" sz="2400" dirty="0" smtClean="0">
                <a:latin typeface="Times New Roman" pitchFamily="18" charset="0"/>
                <a:cs typeface="Times New Roman" pitchFamily="18" charset="0"/>
              </a:rPr>
              <a:t>sunt</a:t>
            </a:r>
            <a:r>
              <a:rPr lang="ro-RO" sz="2400" b="1" dirty="0" smtClean="0">
                <a:latin typeface="Times New Roman" pitchFamily="18" charset="0"/>
                <a:cs typeface="Times New Roman" pitchFamily="18" charset="0"/>
              </a:rPr>
              <a:t> </a:t>
            </a:r>
            <a:r>
              <a:rPr lang="ro-RO" sz="2400" dirty="0" smtClean="0">
                <a:latin typeface="Times New Roman" pitchFamily="18" charset="0"/>
                <a:cs typeface="Times New Roman" pitchFamily="18" charset="0"/>
              </a:rPr>
              <a:t>sume investite de întreprindere</a:t>
            </a:r>
            <a:r>
              <a:rPr lang="ro-RO" sz="2400" b="1" dirty="0" smtClean="0">
                <a:latin typeface="Times New Roman" pitchFamily="18" charset="0"/>
                <a:cs typeface="Times New Roman" pitchFamily="18" charset="0"/>
              </a:rPr>
              <a:t> </a:t>
            </a:r>
            <a:r>
              <a:rPr lang="ro-RO" sz="2400" dirty="0" smtClean="0">
                <a:latin typeface="Times New Roman" pitchFamily="18" charset="0"/>
                <a:cs typeface="Times New Roman" pitchFamily="18" charset="0"/>
              </a:rPr>
              <a:t>pentru ca produsele sale să se deosebească de produse similare existente pe piaţă (de ex.: OPEL, COCA-COLA, KODAK etc.).</a:t>
            </a:r>
            <a:endParaRPr lang="en-US" sz="2400" dirty="0" smtClean="0">
              <a:latin typeface="Times New Roman" pitchFamily="18" charset="0"/>
              <a:cs typeface="Times New Roman" pitchFamily="18" charset="0"/>
            </a:endParaRPr>
          </a:p>
          <a:p>
            <a:pPr>
              <a:buNone/>
            </a:pPr>
            <a:r>
              <a:rPr lang="ro-RO" sz="2400" b="1" dirty="0" smtClean="0">
                <a:latin typeface="Times New Roman" pitchFamily="18" charset="0"/>
                <a:cs typeface="Times New Roman" pitchFamily="18" charset="0"/>
              </a:rPr>
              <a:t>g) Fondul comercial</a:t>
            </a:r>
            <a:r>
              <a:rPr lang="ro-RO" sz="2400" dirty="0" smtClean="0">
                <a:latin typeface="Times New Roman" pitchFamily="18" charset="0"/>
                <a:cs typeface="Times New Roman" pitchFamily="18" charset="0"/>
              </a:rPr>
              <a:t> reprezintă dreptul suplimentar cuvenit întreprinderii, peste valoarea bunurilor materiale, datorită existenţei unor condiţii deosebite precum: vadul comercial, clientela etc.</a:t>
            </a:r>
            <a:endParaRPr lang="en-US" sz="2400" dirty="0" smtClean="0">
              <a:latin typeface="Times New Roman" pitchFamily="18" charset="0"/>
              <a:cs typeface="Times New Roman" pitchFamily="18" charset="0"/>
            </a:endParaRPr>
          </a:p>
          <a:p>
            <a:pPr>
              <a:buNone/>
            </a:pPr>
            <a:r>
              <a:rPr lang="ro-RO" sz="2400" b="1" dirty="0" smtClean="0">
                <a:latin typeface="Times New Roman" pitchFamily="18" charset="0"/>
                <a:cs typeface="Times New Roman" pitchFamily="18" charset="0"/>
              </a:rPr>
              <a:t>h) Programele informatice </a:t>
            </a:r>
            <a:r>
              <a:rPr lang="ro-RO" sz="2400" dirty="0" smtClean="0">
                <a:latin typeface="Times New Roman" pitchFamily="18" charset="0"/>
                <a:cs typeface="Times New Roman" pitchFamily="18" charset="0"/>
              </a:rPr>
              <a:t>reprezintă partea</a:t>
            </a:r>
            <a:r>
              <a:rPr lang="ro-RO" sz="2400" b="1" dirty="0" smtClean="0">
                <a:latin typeface="Times New Roman" pitchFamily="18" charset="0"/>
                <a:cs typeface="Times New Roman" pitchFamily="18" charset="0"/>
              </a:rPr>
              <a:t> </a:t>
            </a:r>
            <a:r>
              <a:rPr lang="ro-RO" sz="2400" dirty="0" smtClean="0">
                <a:latin typeface="Times New Roman" pitchFamily="18" charset="0"/>
                <a:cs typeface="Times New Roman" pitchFamily="18" charset="0"/>
              </a:rPr>
              <a:t>soft a echipamentului electronic, ce permite efectuarea diverselor operaţiuni cu ajutorul tehnicii de calcul.</a:t>
            </a:r>
            <a:endParaRPr lang="en-US" sz="2400" dirty="0" smtClean="0">
              <a:latin typeface="Times New Roman" pitchFamily="18" charset="0"/>
              <a:cs typeface="Times New Roman" pitchFamily="18" charset="0"/>
            </a:endParaRPr>
          </a:p>
          <a:p>
            <a:pPr>
              <a:buNone/>
            </a:pPr>
            <a:r>
              <a:rPr lang="ro-RO" sz="2400" dirty="0" smtClean="0">
                <a:latin typeface="Times New Roman" pitchFamily="18" charset="0"/>
                <a:cs typeface="Times New Roman" pitchFamily="18" charset="0"/>
              </a:rPr>
              <a:t>Datorită utilizării lor pe durată îndelungată, imobilizările necorporale se supun uzurii în timp.</a:t>
            </a:r>
            <a:endParaRPr lang="en-US" sz="2400" dirty="0" smtClean="0">
              <a:latin typeface="Times New Roman" pitchFamily="18" charset="0"/>
              <a:cs typeface="Times New Roman" pitchFamily="18" charset="0"/>
            </a:endParaRPr>
          </a:p>
          <a:p>
            <a:endParaRPr lang="ro-R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a:bodyPr>
          <a:lstStyle/>
          <a:p>
            <a:pPr algn="ctr"/>
            <a:r>
              <a:rPr lang="ro-RO" sz="2000" b="1" dirty="0" smtClean="0">
                <a:latin typeface="Times New Roman" pitchFamily="18" charset="0"/>
                <a:cs typeface="Times New Roman" pitchFamily="18" charset="0"/>
              </a:rPr>
              <a:t>IMOBILIZĂRILE CORPORALE</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0"/>
            <a:ext cx="8229600" cy="4191000"/>
          </a:xfrm>
        </p:spPr>
        <p:txBody>
          <a:bodyPr>
            <a:noAutofit/>
          </a:bodyPr>
          <a:lstStyle/>
          <a:p>
            <a:pPr>
              <a:buNone/>
            </a:pPr>
            <a:r>
              <a:rPr lang="ro-RO" sz="1600" b="1" dirty="0" smtClean="0">
                <a:latin typeface="Times New Roman" pitchFamily="18" charset="0"/>
                <a:cs typeface="Times New Roman" pitchFamily="18" charset="0"/>
              </a:rPr>
              <a:t>Imobilizările corporale</a:t>
            </a:r>
            <a:r>
              <a:rPr lang="ro-RO" sz="1600" dirty="0" smtClean="0">
                <a:latin typeface="Times New Roman" pitchFamily="18" charset="0"/>
                <a:cs typeface="Times New Roman" pitchFamily="18" charset="0"/>
              </a:rPr>
              <a:t> – sunt active fixe materiale reprezentate prin două categorii de bunuri: terenurile şi mijloacele fixe.</a:t>
            </a:r>
            <a:endParaRPr lang="en-US" sz="1600" dirty="0" smtClean="0">
              <a:latin typeface="Times New Roman" pitchFamily="18" charset="0"/>
              <a:cs typeface="Times New Roman" pitchFamily="18" charset="0"/>
            </a:endParaRPr>
          </a:p>
          <a:p>
            <a:pPr>
              <a:buNone/>
            </a:pPr>
            <a:r>
              <a:rPr lang="ro-RO" sz="1600" b="1" dirty="0" smtClean="0">
                <a:latin typeface="Times New Roman" pitchFamily="18" charset="0"/>
                <a:cs typeface="Times New Roman" pitchFamily="18" charset="0"/>
              </a:rPr>
              <a:t>a) Terenurile</a:t>
            </a:r>
            <a:r>
              <a:rPr lang="ro-RO" sz="1600" dirty="0" smtClean="0">
                <a:latin typeface="Times New Roman" pitchFamily="18" charset="0"/>
                <a:cs typeface="Times New Roman" pitchFamily="18" charset="0"/>
              </a:rPr>
              <a:t> – se clasifică după destinaţie, în: terenuri agricole, silvice, pentru construcţii etc. </a:t>
            </a:r>
            <a:endParaRPr lang="en-US" sz="1600" dirty="0" smtClean="0">
              <a:latin typeface="Times New Roman" pitchFamily="18" charset="0"/>
              <a:cs typeface="Times New Roman" pitchFamily="18" charset="0"/>
            </a:endParaRPr>
          </a:p>
          <a:p>
            <a:pPr>
              <a:buNone/>
            </a:pPr>
            <a:r>
              <a:rPr lang="ro-RO" sz="1600" dirty="0" smtClean="0">
                <a:latin typeface="Times New Roman" pitchFamily="18" charset="0"/>
                <a:cs typeface="Times New Roman" pitchFamily="18" charset="0"/>
              </a:rPr>
              <a:t>În funcţie de intervenţia factorului uman avem:</a:t>
            </a:r>
            <a:endParaRPr lang="en-US" sz="1600" dirty="0" smtClean="0">
              <a:latin typeface="Times New Roman" pitchFamily="18" charset="0"/>
              <a:cs typeface="Times New Roman" pitchFamily="18" charset="0"/>
            </a:endParaRPr>
          </a:p>
          <a:p>
            <a:pPr>
              <a:buNone/>
            </a:pPr>
            <a:r>
              <a:rPr lang="ro-RO" sz="1600" b="1" dirty="0" smtClean="0">
                <a:latin typeface="Times New Roman" pitchFamily="18" charset="0"/>
                <a:cs typeface="Times New Roman" pitchFamily="18" charset="0"/>
              </a:rPr>
              <a:t>a1) Terenurile fără amenajări</a:t>
            </a:r>
            <a:r>
              <a:rPr lang="ro-RO" sz="1600" dirty="0" smtClean="0">
                <a:latin typeface="Times New Roman" pitchFamily="18" charset="0"/>
                <a:cs typeface="Times New Roman" pitchFamily="18" charset="0"/>
              </a:rPr>
              <a:t> – care sunt achiziţionate în scopul vânzării lor ulterioare.</a:t>
            </a:r>
            <a:endParaRPr lang="en-US" sz="1600" dirty="0" smtClean="0">
              <a:latin typeface="Times New Roman" pitchFamily="18" charset="0"/>
              <a:cs typeface="Times New Roman" pitchFamily="18" charset="0"/>
            </a:endParaRPr>
          </a:p>
          <a:p>
            <a:pPr>
              <a:buNone/>
            </a:pPr>
            <a:r>
              <a:rPr lang="ro-RO" sz="1600" dirty="0" smtClean="0">
                <a:latin typeface="Times New Roman" pitchFamily="18" charset="0"/>
                <a:cs typeface="Times New Roman" pitchFamily="18" charset="0"/>
              </a:rPr>
              <a:t>Acestea nu se supun amortizării, în schimb se supun actualizării periodice, în funcţie de evoluţia preţurilor pieţei. Această actualizare a valorii se numeşte în contabilitate </a:t>
            </a:r>
            <a:r>
              <a:rPr lang="ro-RO" sz="1600" b="1" dirty="0" smtClean="0">
                <a:latin typeface="Times New Roman" pitchFamily="18" charset="0"/>
                <a:cs typeface="Times New Roman" pitchFamily="18" charset="0"/>
              </a:rPr>
              <a:t>reevaluare</a:t>
            </a:r>
            <a:r>
              <a:rPr lang="ro-RO" sz="1600" dirty="0" smtClean="0">
                <a:latin typeface="Times New Roman" pitchFamily="18" charset="0"/>
                <a:cs typeface="Times New Roman" pitchFamily="18" charset="0"/>
              </a:rPr>
              <a:t>.</a:t>
            </a:r>
            <a:endParaRPr lang="en-US" sz="1600" dirty="0" smtClean="0">
              <a:latin typeface="Times New Roman" pitchFamily="18" charset="0"/>
              <a:cs typeface="Times New Roman" pitchFamily="18" charset="0"/>
            </a:endParaRPr>
          </a:p>
          <a:p>
            <a:pPr>
              <a:buNone/>
            </a:pPr>
            <a:r>
              <a:rPr lang="ro-RO" sz="1600" b="1" dirty="0" smtClean="0">
                <a:latin typeface="Times New Roman" pitchFamily="18" charset="0"/>
                <a:cs typeface="Times New Roman" pitchFamily="18" charset="0"/>
              </a:rPr>
              <a:t>a2) Amenajările de terenuri</a:t>
            </a:r>
            <a:r>
              <a:rPr lang="ro-RO" sz="1600" dirty="0" smtClean="0">
                <a:latin typeface="Times New Roman" pitchFamily="18" charset="0"/>
                <a:cs typeface="Times New Roman" pitchFamily="18" charset="0"/>
              </a:rPr>
              <a:t> – care au presupus intervenţia omului, în scopul derulării unor activităţi profitabile (îndiguiri, desecări, asanări etc). </a:t>
            </a:r>
            <a:endParaRPr lang="en-US" sz="1600" dirty="0" smtClean="0">
              <a:latin typeface="Times New Roman" pitchFamily="18" charset="0"/>
              <a:cs typeface="Times New Roman" pitchFamily="18" charset="0"/>
            </a:endParaRPr>
          </a:p>
          <a:p>
            <a:pPr>
              <a:buNone/>
            </a:pPr>
            <a:r>
              <a:rPr lang="ro-RO" sz="1600" dirty="0" smtClean="0">
                <a:latin typeface="Times New Roman" pitchFamily="18" charset="0"/>
                <a:cs typeface="Times New Roman" pitchFamily="18" charset="0"/>
              </a:rPr>
              <a:t>Ele intră în patrimoniu prin achiziţie de la furnizori sau prin realizare în producţie proprie. Se amortizează prin trecerea pe cheltuieli lunar şi anual a cote-părţi din valoarea lor de intrare, în funcţie de durata de folosinţă D prevăzută de lege.</a:t>
            </a:r>
            <a:endParaRPr lang="en-US" sz="1600" dirty="0" smtClean="0">
              <a:latin typeface="Times New Roman" pitchFamily="18" charset="0"/>
              <a:cs typeface="Times New Roman" pitchFamily="18" charset="0"/>
            </a:endParaRPr>
          </a:p>
          <a:p>
            <a:pPr>
              <a:buNone/>
            </a:pPr>
            <a:r>
              <a:rPr lang="ro-RO" sz="1600" dirty="0" smtClean="0">
                <a:latin typeface="Times New Roman" pitchFamily="18" charset="0"/>
                <a:cs typeface="Times New Roman" pitchFamily="18" charset="0"/>
              </a:rPr>
              <a:t>De asemenea, se reevaluează, actualizându-şi permanent valoarea, conform reglementărilor legale.</a:t>
            </a:r>
            <a:endParaRPr lang="en-US" sz="1600" dirty="0" smtClean="0">
              <a:latin typeface="Times New Roman" pitchFamily="18" charset="0"/>
              <a:cs typeface="Times New Roman" pitchFamily="18" charset="0"/>
            </a:endParaRPr>
          </a:p>
          <a:p>
            <a:pPr>
              <a:buNone/>
            </a:pPr>
            <a:r>
              <a:rPr lang="ro-RO" sz="1600" dirty="0" smtClean="0">
                <a:latin typeface="Times New Roman" pitchFamily="18" charset="0"/>
                <a:cs typeface="Times New Roman" pitchFamily="18" charset="0"/>
              </a:rPr>
              <a:t>Ies din evidenţă la data amortizării integrale, sau prin vânzare către clienţi.</a:t>
            </a:r>
            <a:endParaRPr lang="en-US" sz="1600" dirty="0" smtClean="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533400" y="1447800"/>
            <a:ext cx="8229600" cy="4038600"/>
          </a:xfrm>
        </p:spPr>
        <p:txBody>
          <a:bodyPr>
            <a:normAutofit fontScale="62500" lnSpcReduction="20000"/>
          </a:bodyPr>
          <a:lstStyle/>
          <a:p>
            <a:pPr>
              <a:buNone/>
            </a:pPr>
            <a:r>
              <a:rPr lang="ro-RO" sz="2800" b="1" dirty="0" smtClean="0">
                <a:latin typeface="Times New Roman" pitchFamily="18" charset="0"/>
                <a:cs typeface="Times New Roman" pitchFamily="18" charset="0"/>
              </a:rPr>
              <a:t>b) Mijloace fixe </a:t>
            </a:r>
            <a:r>
              <a:rPr lang="ro-RO" sz="2800" dirty="0" smtClean="0">
                <a:latin typeface="Times New Roman" pitchFamily="18" charset="0"/>
                <a:cs typeface="Times New Roman" pitchFamily="18" charset="0"/>
              </a:rPr>
              <a:t>– sunt imobilizări corporale ce îndeplinesc simultan două condiţii:</a:t>
            </a:r>
            <a:endParaRPr lang="en-US" sz="2800" dirty="0" smtClean="0">
              <a:latin typeface="Times New Roman" pitchFamily="18" charset="0"/>
              <a:cs typeface="Times New Roman" pitchFamily="18" charset="0"/>
            </a:endParaRPr>
          </a:p>
          <a:p>
            <a:pPr>
              <a:buNone/>
            </a:pPr>
            <a:r>
              <a:rPr lang="ro-RO" sz="2800" dirty="0" smtClean="0">
                <a:latin typeface="Times New Roman" pitchFamily="18" charset="0"/>
                <a:cs typeface="Times New Roman" pitchFamily="18" charset="0"/>
              </a:rPr>
              <a:t>- valoare de intrare (Vi) 15 milioane lei; </a:t>
            </a:r>
            <a:endParaRPr lang="en-US" sz="2800" dirty="0" smtClean="0">
              <a:latin typeface="Times New Roman" pitchFamily="18" charset="0"/>
              <a:cs typeface="Times New Roman" pitchFamily="18" charset="0"/>
            </a:endParaRPr>
          </a:p>
          <a:p>
            <a:pPr>
              <a:buNone/>
            </a:pPr>
            <a:r>
              <a:rPr lang="ro-RO" sz="2800" dirty="0" smtClean="0">
                <a:latin typeface="Times New Roman" pitchFamily="18" charset="0"/>
                <a:cs typeface="Times New Roman" pitchFamily="18" charset="0"/>
              </a:rPr>
              <a:t>             Această sumă se actualizează periodic, prin lege.</a:t>
            </a:r>
            <a:endParaRPr lang="en-US" sz="2800" dirty="0" smtClean="0">
              <a:latin typeface="Times New Roman" pitchFamily="18" charset="0"/>
              <a:cs typeface="Times New Roman" pitchFamily="18" charset="0"/>
            </a:endParaRPr>
          </a:p>
          <a:p>
            <a:pPr>
              <a:buNone/>
            </a:pPr>
            <a:r>
              <a:rPr lang="ro-RO" sz="2800" dirty="0" smtClean="0">
                <a:latin typeface="Times New Roman" pitchFamily="18" charset="0"/>
                <a:cs typeface="Times New Roman" pitchFamily="18" charset="0"/>
              </a:rPr>
              <a:t>- durată de folosinţă (D) 1 an calendaristic.</a:t>
            </a:r>
            <a:endParaRPr lang="en-US" sz="2800" dirty="0" smtClean="0">
              <a:latin typeface="Times New Roman" pitchFamily="18" charset="0"/>
              <a:cs typeface="Times New Roman" pitchFamily="18" charset="0"/>
            </a:endParaRPr>
          </a:p>
          <a:p>
            <a:pPr>
              <a:buNone/>
            </a:pPr>
            <a:r>
              <a:rPr lang="ro-RO" sz="2800" dirty="0" smtClean="0">
                <a:latin typeface="Times New Roman" pitchFamily="18" charset="0"/>
                <a:cs typeface="Times New Roman" pitchFamily="18" charset="0"/>
              </a:rPr>
              <a:t>Ele cuprind următoarele categorii:</a:t>
            </a:r>
            <a:endParaRPr lang="en-US" sz="2800" dirty="0" smtClean="0">
              <a:latin typeface="Times New Roman" pitchFamily="18" charset="0"/>
              <a:cs typeface="Times New Roman" pitchFamily="18" charset="0"/>
            </a:endParaRPr>
          </a:p>
          <a:p>
            <a:pPr>
              <a:buNone/>
            </a:pPr>
            <a:r>
              <a:rPr lang="ro-RO" sz="2800" dirty="0" smtClean="0">
                <a:latin typeface="Times New Roman" pitchFamily="18" charset="0"/>
                <a:cs typeface="Times New Roman" pitchFamily="18" charset="0"/>
              </a:rPr>
              <a:t>1. Clădiri şi construcţii;</a:t>
            </a:r>
            <a:endParaRPr lang="en-US" sz="2800" dirty="0" smtClean="0">
              <a:latin typeface="Times New Roman" pitchFamily="18" charset="0"/>
              <a:cs typeface="Times New Roman" pitchFamily="18" charset="0"/>
            </a:endParaRPr>
          </a:p>
          <a:p>
            <a:pPr>
              <a:buNone/>
            </a:pPr>
            <a:r>
              <a:rPr lang="ro-RO" sz="2800" dirty="0" smtClean="0">
                <a:latin typeface="Times New Roman" pitchFamily="18" charset="0"/>
                <a:cs typeface="Times New Roman" pitchFamily="18" charset="0"/>
              </a:rPr>
              <a:t>2. Utilaje şi maşini de lucru;</a:t>
            </a:r>
            <a:endParaRPr lang="en-US" sz="2800" dirty="0" smtClean="0">
              <a:latin typeface="Times New Roman" pitchFamily="18" charset="0"/>
              <a:cs typeface="Times New Roman" pitchFamily="18" charset="0"/>
            </a:endParaRPr>
          </a:p>
          <a:p>
            <a:pPr>
              <a:buNone/>
            </a:pPr>
            <a:r>
              <a:rPr lang="ro-RO" sz="2800" dirty="0" smtClean="0">
                <a:latin typeface="Times New Roman" pitchFamily="18" charset="0"/>
                <a:cs typeface="Times New Roman" pitchFamily="18" charset="0"/>
              </a:rPr>
              <a:t>3. Aparate de măsură şi control;</a:t>
            </a:r>
            <a:endParaRPr lang="en-US" sz="2800" dirty="0" smtClean="0">
              <a:latin typeface="Times New Roman" pitchFamily="18" charset="0"/>
              <a:cs typeface="Times New Roman" pitchFamily="18" charset="0"/>
            </a:endParaRPr>
          </a:p>
          <a:p>
            <a:pPr>
              <a:buNone/>
            </a:pPr>
            <a:r>
              <a:rPr lang="ro-RO" sz="2800" dirty="0" smtClean="0">
                <a:latin typeface="Times New Roman" pitchFamily="18" charset="0"/>
                <a:cs typeface="Times New Roman" pitchFamily="18" charset="0"/>
              </a:rPr>
              <a:t>4. Mijloace de transport;</a:t>
            </a:r>
            <a:endParaRPr lang="en-US" sz="2800" dirty="0" smtClean="0">
              <a:latin typeface="Times New Roman" pitchFamily="18" charset="0"/>
              <a:cs typeface="Times New Roman" pitchFamily="18" charset="0"/>
            </a:endParaRPr>
          </a:p>
          <a:p>
            <a:pPr>
              <a:buNone/>
            </a:pPr>
            <a:r>
              <a:rPr lang="ro-RO" sz="2800" dirty="0" smtClean="0">
                <a:latin typeface="Times New Roman" pitchFamily="18" charset="0"/>
                <a:cs typeface="Times New Roman" pitchFamily="18" charset="0"/>
              </a:rPr>
              <a:t>5. Animale de muncă şi plantaţii (inclusiv coloniile de albine)</a:t>
            </a:r>
            <a:endParaRPr lang="en-US" sz="2800" dirty="0" smtClean="0">
              <a:latin typeface="Times New Roman" pitchFamily="18" charset="0"/>
              <a:cs typeface="Times New Roman" pitchFamily="18" charset="0"/>
            </a:endParaRPr>
          </a:p>
          <a:p>
            <a:pPr>
              <a:buNone/>
            </a:pPr>
            <a:r>
              <a:rPr lang="ro-RO" sz="2800" dirty="0" smtClean="0">
                <a:latin typeface="Times New Roman" pitchFamily="18" charset="0"/>
                <a:cs typeface="Times New Roman" pitchFamily="18" charset="0"/>
              </a:rPr>
              <a:t>6. Calculatoare, mobilier şi altele.</a:t>
            </a:r>
            <a:endParaRPr lang="en-US" sz="2800" dirty="0" smtClean="0">
              <a:latin typeface="Times New Roman" pitchFamily="18" charset="0"/>
              <a:cs typeface="Times New Roman" pitchFamily="18" charset="0"/>
            </a:endParaRPr>
          </a:p>
          <a:p>
            <a:pPr>
              <a:buNone/>
            </a:pPr>
            <a:r>
              <a:rPr lang="ro-RO" sz="2800" dirty="0" smtClean="0">
                <a:latin typeface="Times New Roman" pitchFamily="18" charset="0"/>
                <a:cs typeface="Times New Roman" pitchFamily="18" charset="0"/>
              </a:rPr>
              <a:t>Intră în evidenţă prin: aport în natură la capitalul social, prin achiziţie de la furnizori, prin realizare în producţie proprie, prin</a:t>
            </a:r>
            <a:endParaRPr lang="en-US" sz="2800" dirty="0" smtClean="0">
              <a:latin typeface="Times New Roman" pitchFamily="18" charset="0"/>
              <a:cs typeface="Times New Roman" pitchFamily="18" charset="0"/>
            </a:endParaRPr>
          </a:p>
          <a:p>
            <a:pPr>
              <a:buNone/>
            </a:pPr>
            <a:r>
              <a:rPr lang="ro-RO" sz="2800" dirty="0" smtClean="0">
                <a:latin typeface="Times New Roman" pitchFamily="18" charset="0"/>
                <a:cs typeface="Times New Roman" pitchFamily="18" charset="0"/>
              </a:rPr>
              <a:t>donaţii primite sau plusuri de inventar.</a:t>
            </a:r>
            <a:endParaRPr lang="en-US" sz="2800" dirty="0" smtClean="0">
              <a:latin typeface="Times New Roman" pitchFamily="18" charset="0"/>
              <a:cs typeface="Times New Roman" pitchFamily="18" charset="0"/>
            </a:endParaRPr>
          </a:p>
          <a:p>
            <a:endParaRPr lang="ro-RO"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pPr algn="ctr"/>
            <a:r>
              <a:rPr lang="ro-RO" sz="2000" b="1" dirty="0" smtClean="0">
                <a:latin typeface="Times New Roman" pitchFamily="18" charset="0"/>
                <a:cs typeface="Times New Roman" pitchFamily="18" charset="0"/>
              </a:rPr>
              <a:t>IMOBILIZĂRILE FINANCIARE</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2057400"/>
            <a:ext cx="8229600" cy="3429000"/>
          </a:xfrm>
        </p:spPr>
        <p:txBody>
          <a:bodyPr>
            <a:normAutofit/>
          </a:bodyPr>
          <a:lstStyle/>
          <a:p>
            <a:r>
              <a:rPr lang="ro-RO" sz="1600" b="1" dirty="0" smtClean="0">
                <a:latin typeface="Times New Roman" pitchFamily="18" charset="0"/>
                <a:cs typeface="Times New Roman" pitchFamily="18" charset="0"/>
              </a:rPr>
              <a:t>Imobilizările financiare</a:t>
            </a:r>
            <a:r>
              <a:rPr lang="ro-RO" sz="1600" dirty="0" smtClean="0">
                <a:latin typeface="Times New Roman" pitchFamily="18" charset="0"/>
                <a:cs typeface="Times New Roman" pitchFamily="18" charset="0"/>
              </a:rPr>
              <a:t>  sunt active fixe de natura investiţiilor financiare în cadrul altor întreprinderi, efectuate pe termen mediu şi lung, în scopul obţinerii de venituri.</a:t>
            </a:r>
            <a:endParaRPr lang="en-US" sz="1600" dirty="0" smtClean="0">
              <a:latin typeface="Times New Roman" pitchFamily="18" charset="0"/>
              <a:cs typeface="Times New Roman" pitchFamily="18" charset="0"/>
            </a:endParaRPr>
          </a:p>
          <a:p>
            <a:pPr>
              <a:buNone/>
            </a:pPr>
            <a:r>
              <a:rPr lang="ro-RO" sz="1600" dirty="0" smtClean="0">
                <a:latin typeface="Times New Roman" pitchFamily="18" charset="0"/>
                <a:cs typeface="Times New Roman" pitchFamily="18" charset="0"/>
              </a:rPr>
              <a:t>Cuprind două categorii: titluri imobilizate şi creanţe imobilizate.</a:t>
            </a:r>
            <a:endParaRPr lang="en-US" sz="1600" dirty="0" smtClean="0">
              <a:latin typeface="Times New Roman" pitchFamily="18" charset="0"/>
              <a:cs typeface="Times New Roman" pitchFamily="18" charset="0"/>
            </a:endParaRPr>
          </a:p>
          <a:p>
            <a:pPr>
              <a:buNone/>
            </a:pPr>
            <a:r>
              <a:rPr lang="ro-RO" sz="1600" b="1" dirty="0" smtClean="0">
                <a:latin typeface="Times New Roman" pitchFamily="18" charset="0"/>
                <a:cs typeface="Times New Roman" pitchFamily="18" charset="0"/>
              </a:rPr>
              <a:t>a) Titlurile imobilizate</a:t>
            </a:r>
            <a:r>
              <a:rPr lang="ro-RO" sz="1600" dirty="0" smtClean="0">
                <a:latin typeface="Times New Roman" pitchFamily="18" charset="0"/>
                <a:cs typeface="Times New Roman" pitchFamily="18" charset="0"/>
              </a:rPr>
              <a:t> reprezintă acţiuni/părţi sociale cumpărate de întreprindere la alte întreprinderi, pe termen mediu şi lung, în scopul de a obţine la sfârşitul fiecărui an venituri sub formă de dividende, cu sau fără drept de decizie în activitatea întreprinderii respective.</a:t>
            </a:r>
            <a:endParaRPr lang="en-US" sz="1600" dirty="0" smtClean="0">
              <a:latin typeface="Times New Roman" pitchFamily="18" charset="0"/>
              <a:cs typeface="Times New Roman" pitchFamily="18" charset="0"/>
            </a:endParaRPr>
          </a:p>
          <a:p>
            <a:pPr>
              <a:buNone/>
            </a:pPr>
            <a:r>
              <a:rPr lang="ro-RO" sz="1600" dirty="0" smtClean="0">
                <a:latin typeface="Times New Roman" pitchFamily="18" charset="0"/>
                <a:cs typeface="Times New Roman" pitchFamily="18" charset="0"/>
              </a:rPr>
              <a:t>Ele pot fi: titluri de participare, titluri sub forma intereselor de participare, alte titluri imobilizate. </a:t>
            </a:r>
            <a:endParaRPr lang="en-US" sz="1600" dirty="0" smtClean="0">
              <a:latin typeface="Times New Roman" pitchFamily="18" charset="0"/>
              <a:cs typeface="Times New Roman" pitchFamily="18" charset="0"/>
            </a:endParaRPr>
          </a:p>
          <a:p>
            <a:pPr>
              <a:buNone/>
            </a:pPr>
            <a:r>
              <a:rPr lang="ro-RO" sz="1600" dirty="0" smtClean="0">
                <a:latin typeface="Times New Roman" pitchFamily="18" charset="0"/>
                <a:cs typeface="Times New Roman" pitchFamily="18" charset="0"/>
              </a:rPr>
              <a:t>Titlurile imobilizate nu se amortizează, dar îşi actualizează valorarea periodic, prin reevaluare.</a:t>
            </a:r>
            <a:endParaRPr lang="en-US" sz="1600" dirty="0" smtClean="0">
              <a:latin typeface="Times New Roman" pitchFamily="18" charset="0"/>
              <a:cs typeface="Times New Roman" pitchFamily="18" charset="0"/>
            </a:endParaRPr>
          </a:p>
          <a:p>
            <a:pPr>
              <a:buNone/>
            </a:pPr>
            <a:r>
              <a:rPr lang="ro-RO" sz="1600" b="1" dirty="0" smtClean="0">
                <a:latin typeface="Times New Roman" pitchFamily="18" charset="0"/>
                <a:cs typeface="Times New Roman" pitchFamily="18" charset="0"/>
              </a:rPr>
              <a:t>b) Creanţele imobilizate</a:t>
            </a:r>
            <a:r>
              <a:rPr lang="ro-RO" sz="1600" dirty="0" smtClean="0">
                <a:latin typeface="Times New Roman" pitchFamily="18" charset="0"/>
                <a:cs typeface="Times New Roman" pitchFamily="18" charset="0"/>
              </a:rPr>
              <a:t> reprezintă împrumuturi pe termen mediu şi lung pe care întreprinderea le acordă altor întreprinderi, în scopul de a obţine lunar şi anual, pe durata contractului, venituri sub formă de dobânzi.</a:t>
            </a:r>
            <a:endParaRPr lang="en-US" sz="1600" dirty="0" smtClean="0">
              <a:latin typeface="Times New Roman" pitchFamily="18" charset="0"/>
              <a:cs typeface="Times New Roman" pitchFamily="18" charset="0"/>
            </a:endParaRPr>
          </a:p>
          <a:p>
            <a:pPr>
              <a:buNone/>
            </a:pPr>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ro-RO" sz="2000" b="1" dirty="0" smtClean="0">
                <a:latin typeface="Times New Roman" pitchFamily="18" charset="0"/>
                <a:cs typeface="Times New Roman" pitchFamily="18" charset="0"/>
              </a:rPr>
              <a:t>ACTIVELE CIRCULANTE</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533400" y="1676400"/>
            <a:ext cx="8229600" cy="4419600"/>
          </a:xfrm>
        </p:spPr>
        <p:txBody>
          <a:bodyPr/>
          <a:lstStyle/>
          <a:p>
            <a:r>
              <a:rPr lang="ro-RO" sz="1600" b="1" dirty="0" smtClean="0">
                <a:latin typeface="Times New Roman" pitchFamily="18" charset="0"/>
                <a:cs typeface="Times New Roman" pitchFamily="18" charset="0"/>
              </a:rPr>
              <a:t>Activele circulante</a:t>
            </a:r>
            <a:r>
              <a:rPr lang="ro-RO" sz="1600" dirty="0" smtClean="0">
                <a:latin typeface="Times New Roman" pitchFamily="18" charset="0"/>
                <a:cs typeface="Times New Roman" pitchFamily="18" charset="0"/>
              </a:rPr>
              <a:t> sunt active ce se consumă şi se valorifică dintr-o dată, fiind reînnoite la fiecare ciclu de exploatare şi având un grad de lichiditate ridicat. Ele îşi schimbă în permanenţă forma bani-marfă-bani, în funcţie de stadiul circuitului economic pe care îl parcurg (aprovizionare, producţie, desfacere).</a:t>
            </a:r>
            <a:endParaRPr lang="en-US"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Cuprind următoarele grupe în funcţie de natura lor:</a:t>
            </a:r>
            <a:endParaRPr lang="en-US" sz="1600" dirty="0" smtClean="0">
              <a:latin typeface="Times New Roman" pitchFamily="18" charset="0"/>
              <a:cs typeface="Times New Roman" pitchFamily="18" charset="0"/>
            </a:endParaRPr>
          </a:p>
          <a:p>
            <a:endParaRPr lang="en-US" dirty="0"/>
          </a:p>
        </p:txBody>
      </p:sp>
      <p:graphicFrame>
        <p:nvGraphicFramePr>
          <p:cNvPr id="4" name="Diagram 3"/>
          <p:cNvGraphicFramePr/>
          <p:nvPr/>
        </p:nvGraphicFramePr>
        <p:xfrm>
          <a:off x="1828800" y="3124200"/>
          <a:ext cx="5715000" cy="254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ro-RO" sz="2000" b="1" dirty="0" smtClean="0">
                <a:latin typeface="Times New Roman" pitchFamily="18" charset="0"/>
                <a:cs typeface="Times New Roman" pitchFamily="18" charset="0"/>
              </a:rPr>
              <a:t>ACTIVELE CIRCULANTE MATERIALE</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ro-RO" sz="1600" b="1" dirty="0" smtClean="0">
                <a:latin typeface="Times New Roman" pitchFamily="18" charset="0"/>
                <a:cs typeface="Times New Roman" pitchFamily="18" charset="0"/>
              </a:rPr>
              <a:t>Activele circulante materiale</a:t>
            </a:r>
            <a:r>
              <a:rPr lang="ro-RO" sz="1600" dirty="0" smtClean="0">
                <a:latin typeface="Times New Roman" pitchFamily="18" charset="0"/>
                <a:cs typeface="Times New Roman" pitchFamily="18" charset="0"/>
              </a:rPr>
              <a:t> – sunt reprezentate prin stocurile şi producţia nedeterminată ce se regăsesc în întreprindere.</a:t>
            </a:r>
            <a:endParaRPr lang="en-US"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Ele</a:t>
            </a:r>
            <a:r>
              <a:rPr lang="en-US" sz="1600" dirty="0" smtClean="0">
                <a:latin typeface="Times New Roman" pitchFamily="18" charset="0"/>
                <a:cs typeface="Times New Roman" pitchFamily="18" charset="0"/>
              </a:rPr>
              <a:t> c</a:t>
            </a:r>
            <a:r>
              <a:rPr lang="ro-RO" sz="1600" dirty="0" smtClean="0">
                <a:latin typeface="Times New Roman" pitchFamily="18" charset="0"/>
                <a:cs typeface="Times New Roman" pitchFamily="18" charset="0"/>
              </a:rPr>
              <a:t>uprind: materii prime, materiale consumabile, materiale de natura obiectelor de inventar, produse animale, mărfuri şi ambalaje. </a:t>
            </a:r>
            <a:endParaRPr lang="en-US" sz="1600" dirty="0" smtClean="0">
              <a:latin typeface="Times New Roman" pitchFamily="18" charset="0"/>
              <a:cs typeface="Times New Roman" pitchFamily="18" charset="0"/>
            </a:endParaRPr>
          </a:p>
          <a:p>
            <a:pPr>
              <a:buNone/>
            </a:pPr>
            <a:endParaRPr lang="en-US" sz="1600" dirty="0">
              <a:latin typeface="Times New Roman" pitchFamily="18" charset="0"/>
              <a:cs typeface="Times New Roman" pitchFamily="18" charset="0"/>
            </a:endParaRPr>
          </a:p>
        </p:txBody>
      </p:sp>
      <p:graphicFrame>
        <p:nvGraphicFramePr>
          <p:cNvPr id="4" name="Diagram 3"/>
          <p:cNvGraphicFramePr/>
          <p:nvPr/>
        </p:nvGraphicFramePr>
        <p:xfrm>
          <a:off x="1828800" y="3200400"/>
          <a:ext cx="5562600" cy="281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ro-RO" sz="2000" b="1" dirty="0" smtClean="0">
                <a:latin typeface="Times New Roman" pitchFamily="18" charset="0"/>
                <a:cs typeface="Times New Roman" pitchFamily="18" charset="0"/>
              </a:rPr>
              <a:t>ACTIVELE CIRCULANTE MATERIALE</a:t>
            </a:r>
            <a:endParaRPr lang="en-US" sz="2000" dirty="0"/>
          </a:p>
        </p:txBody>
      </p:sp>
      <p:sp>
        <p:nvSpPr>
          <p:cNvPr id="3" name="Content Placeholder 2"/>
          <p:cNvSpPr>
            <a:spLocks noGrp="1"/>
          </p:cNvSpPr>
          <p:nvPr>
            <p:ph idx="1"/>
          </p:nvPr>
        </p:nvSpPr>
        <p:spPr>
          <a:xfrm>
            <a:off x="457200" y="1371600"/>
            <a:ext cx="8229600" cy="4953000"/>
          </a:xfrm>
        </p:spPr>
        <p:txBody>
          <a:bodyPr>
            <a:normAutofit/>
          </a:bodyPr>
          <a:lstStyle/>
          <a:p>
            <a:pPr>
              <a:buNone/>
            </a:pPr>
            <a:r>
              <a:rPr lang="ro-RO" sz="1600" b="1" dirty="0" smtClean="0">
                <a:latin typeface="Times New Roman" pitchFamily="18" charset="0"/>
                <a:cs typeface="Times New Roman" pitchFamily="18" charset="0"/>
              </a:rPr>
              <a:t>Intră în patrimoniu prin</a:t>
            </a:r>
            <a:r>
              <a:rPr lang="en-US" sz="1600" b="1" dirty="0" smtClean="0">
                <a:latin typeface="Times New Roman" pitchFamily="18" charset="0"/>
                <a:cs typeface="Times New Roman" pitchFamily="18" charset="0"/>
              </a:rPr>
              <a:t>:</a:t>
            </a:r>
          </a:p>
        </p:txBody>
      </p:sp>
      <p:graphicFrame>
        <p:nvGraphicFramePr>
          <p:cNvPr id="4" name="Diagram 3"/>
          <p:cNvGraphicFramePr/>
          <p:nvPr/>
        </p:nvGraphicFramePr>
        <p:xfrm>
          <a:off x="381000" y="1828800"/>
          <a:ext cx="5562600" cy="289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4038600" y="3200400"/>
            <a:ext cx="1219200" cy="461665"/>
          </a:xfrm>
          <a:prstGeom prst="rect">
            <a:avLst/>
          </a:prstGeom>
        </p:spPr>
        <p:txBody>
          <a:bodyPr wrap="square">
            <a:spAutoFit/>
          </a:bodyPr>
          <a:lstStyle/>
          <a:p>
            <a:pPr lvl="0"/>
            <a:r>
              <a:rPr lang="en-US" sz="1200" b="1" dirty="0" err="1" smtClean="0">
                <a:latin typeface="Times New Roman" pitchFamily="18" charset="0"/>
                <a:cs typeface="Times New Roman" pitchFamily="18" charset="0"/>
              </a:rPr>
              <a:t>productie</a:t>
            </a:r>
            <a:r>
              <a:rPr lang="en-US" sz="1200" b="1" dirty="0" smtClean="0">
                <a:latin typeface="Times New Roman" pitchFamily="18" charset="0"/>
                <a:cs typeface="Times New Roman" pitchFamily="18" charset="0"/>
              </a:rPr>
              <a:t> </a:t>
            </a:r>
            <a:r>
              <a:rPr lang="en-US" sz="1200" b="1" dirty="0" err="1" smtClean="0">
                <a:latin typeface="Times New Roman" pitchFamily="18" charset="0"/>
                <a:cs typeface="Times New Roman" pitchFamily="18" charset="0"/>
              </a:rPr>
              <a:t>proprie</a:t>
            </a:r>
            <a:endParaRPr lang="en-US" sz="1200" b="1" dirty="0">
              <a:latin typeface="Times New Roman" pitchFamily="18" charset="0"/>
              <a:cs typeface="Times New Roman" pitchFamily="18" charset="0"/>
            </a:endParaRPr>
          </a:p>
        </p:txBody>
      </p:sp>
      <p:graphicFrame>
        <p:nvGraphicFramePr>
          <p:cNvPr id="6" name="Diagram 5"/>
          <p:cNvGraphicFramePr/>
          <p:nvPr/>
        </p:nvGraphicFramePr>
        <p:xfrm>
          <a:off x="3962400" y="3581400"/>
          <a:ext cx="5181600" cy="25908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457200"/>
          </a:xfrm>
        </p:spPr>
        <p:txBody>
          <a:bodyPr>
            <a:normAutofit/>
          </a:bodyPr>
          <a:lstStyle/>
          <a:p>
            <a:pPr algn="ctr"/>
            <a:r>
              <a:rPr lang="en-US" sz="2000" b="1" dirty="0" smtClean="0">
                <a:latin typeface="Times New Roman" pitchFamily="18" charset="0"/>
                <a:cs typeface="Times New Roman" pitchFamily="18" charset="0"/>
              </a:rPr>
              <a:t>STOCURILE</a:t>
            </a:r>
            <a:endParaRPr lang="en-US" sz="2000" b="1" dirty="0">
              <a:latin typeface="Times New Roman" pitchFamily="18" charset="0"/>
              <a:cs typeface="Times New Roman" pitchFamily="18" charset="0"/>
            </a:endParaRPr>
          </a:p>
        </p:txBody>
      </p:sp>
      <p:sp>
        <p:nvSpPr>
          <p:cNvPr id="3" name="Content Placeholder 2"/>
          <p:cNvSpPr>
            <a:spLocks noGrp="1"/>
          </p:cNvSpPr>
          <p:nvPr>
            <p:ph idx="1"/>
          </p:nvPr>
        </p:nvSpPr>
        <p:spPr>
          <a:xfrm>
            <a:off x="533400" y="1600200"/>
            <a:ext cx="8229600" cy="4572000"/>
          </a:xfrm>
        </p:spPr>
        <p:txBody>
          <a:bodyPr>
            <a:normAutofit fontScale="55000" lnSpcReduction="20000"/>
          </a:bodyPr>
          <a:lstStyle/>
          <a:p>
            <a:pPr>
              <a:buNone/>
            </a:pPr>
            <a:endParaRPr lang="en-US" b="1" dirty="0" smtClean="0"/>
          </a:p>
          <a:p>
            <a:r>
              <a:rPr lang="ro-RO" b="1" dirty="0" smtClean="0"/>
              <a:t> </a:t>
            </a:r>
            <a:r>
              <a:rPr lang="en-US" b="1" dirty="0" smtClean="0">
                <a:latin typeface="Times New Roman" pitchFamily="18" charset="0"/>
                <a:cs typeface="Times New Roman" pitchFamily="18" charset="0"/>
              </a:rPr>
              <a:t>a) </a:t>
            </a:r>
            <a:r>
              <a:rPr lang="ro-RO" sz="2500" b="1" dirty="0" smtClean="0">
                <a:latin typeface="Times New Roman" pitchFamily="18" charset="0"/>
                <a:cs typeface="Times New Roman" pitchFamily="18" charset="0"/>
              </a:rPr>
              <a:t>Materiile prime </a:t>
            </a:r>
            <a:r>
              <a:rPr lang="ro-RO" sz="2500" dirty="0" smtClean="0">
                <a:latin typeface="Times New Roman" pitchFamily="18" charset="0"/>
                <a:cs typeface="Times New Roman" pitchFamily="18" charset="0"/>
              </a:rPr>
              <a:t>sunt stocuri cumpărate în scopul de a fi consumate în procesul de producţie. Ele participă în mod direct la realizarea produsului finit şi se regăsesc în acesta, în stare iniţială sau transformată (de ex.: pielea pentru fabricarea încălţămintei, ţesăturile pentru fabricarea hainelor, oţelul pentru fabricarea tablei etc).</a:t>
            </a:r>
            <a:endParaRPr lang="en-US" sz="2500" dirty="0" smtClean="0">
              <a:latin typeface="Times New Roman" pitchFamily="18" charset="0"/>
              <a:cs typeface="Times New Roman" pitchFamily="18" charset="0"/>
            </a:endParaRPr>
          </a:p>
          <a:p>
            <a:r>
              <a:rPr lang="ro-RO" sz="2500" b="1" dirty="0" smtClean="0">
                <a:latin typeface="Times New Roman" pitchFamily="18" charset="0"/>
                <a:cs typeface="Times New Roman" pitchFamily="18" charset="0"/>
              </a:rPr>
              <a:t>b) Materialele consumabile</a:t>
            </a:r>
            <a:r>
              <a:rPr lang="ro-RO" sz="2500" dirty="0" smtClean="0">
                <a:latin typeface="Times New Roman" pitchFamily="18" charset="0"/>
                <a:cs typeface="Times New Roman" pitchFamily="18" charset="0"/>
              </a:rPr>
              <a:t> sunt stocuri cumpărate ce participă la realizarea produselor finite, fără a se regăsi în acestea. Cuprind următoarele categorii: materiale auxiliare, combustibili, materiale de ambalat, piese de schimb, seminţe, furaje, alte materiale.</a:t>
            </a:r>
            <a:endParaRPr lang="en-US" sz="2500" dirty="0" smtClean="0">
              <a:latin typeface="Times New Roman" pitchFamily="18" charset="0"/>
              <a:cs typeface="Times New Roman" pitchFamily="18" charset="0"/>
            </a:endParaRPr>
          </a:p>
          <a:p>
            <a:r>
              <a:rPr lang="ro-RO" sz="2500" b="1" dirty="0" smtClean="0">
                <a:latin typeface="Times New Roman" pitchFamily="18" charset="0"/>
                <a:cs typeface="Times New Roman" pitchFamily="18" charset="0"/>
              </a:rPr>
              <a:t>c) Materialele de natura obiectelor de inventar </a:t>
            </a:r>
            <a:r>
              <a:rPr lang="ro-RO" sz="2500" dirty="0" smtClean="0">
                <a:latin typeface="Times New Roman" pitchFamily="18" charset="0"/>
                <a:cs typeface="Times New Roman" pitchFamily="18" charset="0"/>
              </a:rPr>
              <a:t>sunt  bunuri cumpărate ce nu îndeplinesc simultan cele două condiţii pentru a fi mijloace fixe. Prin urmare, au fie Vi </a:t>
            </a:r>
            <a:r>
              <a:rPr lang="ro-RO" sz="2500" dirty="0" smtClean="0">
                <a:latin typeface="Times New Roman" pitchFamily="18" charset="0"/>
                <a:cs typeface="Times New Roman" pitchFamily="18" charset="0"/>
                <a:sym typeface="Symbol"/>
              </a:rPr>
              <a:t></a:t>
            </a:r>
            <a:r>
              <a:rPr lang="ro-RO" sz="2500" dirty="0" smtClean="0">
                <a:latin typeface="Times New Roman" pitchFamily="18" charset="0"/>
                <a:cs typeface="Times New Roman" pitchFamily="18" charset="0"/>
              </a:rPr>
              <a:t> 15 mil. lei dar D sub un an, fie D </a:t>
            </a:r>
            <a:r>
              <a:rPr lang="ro-RO" sz="2500" dirty="0" smtClean="0">
                <a:latin typeface="Times New Roman" pitchFamily="18" charset="0"/>
                <a:cs typeface="Times New Roman" pitchFamily="18" charset="0"/>
                <a:sym typeface="Symbol"/>
              </a:rPr>
              <a:t></a:t>
            </a:r>
            <a:r>
              <a:rPr lang="ro-RO" sz="2500" dirty="0" smtClean="0">
                <a:latin typeface="Times New Roman" pitchFamily="18" charset="0"/>
                <a:cs typeface="Times New Roman" pitchFamily="18" charset="0"/>
              </a:rPr>
              <a:t> 1 an, dar Vi sub 15 mil. lei (de ex.: scule, dispozitive, verificatoare, echipament de protecţie, sape, lopeţi etc).</a:t>
            </a:r>
            <a:endParaRPr lang="en-US" sz="2500" dirty="0" smtClean="0">
              <a:latin typeface="Times New Roman" pitchFamily="18" charset="0"/>
              <a:cs typeface="Times New Roman" pitchFamily="18" charset="0"/>
            </a:endParaRPr>
          </a:p>
          <a:p>
            <a:r>
              <a:rPr lang="ro-RO" sz="2500" b="1" dirty="0" smtClean="0">
                <a:latin typeface="Times New Roman" pitchFamily="18" charset="0"/>
                <a:cs typeface="Times New Roman" pitchFamily="18" charset="0"/>
              </a:rPr>
              <a:t>d) Produsele</a:t>
            </a:r>
            <a:r>
              <a:rPr lang="ro-RO" sz="2500" dirty="0" smtClean="0">
                <a:latin typeface="Times New Roman" pitchFamily="18" charset="0"/>
                <a:cs typeface="Times New Roman" pitchFamily="18" charset="0"/>
              </a:rPr>
              <a:t> sunt stocuri fabricate în scopul vânzării lor către clienţi. Cuprind: produse finite, semifabricate şi produse reziduale.</a:t>
            </a:r>
            <a:endParaRPr lang="en-US" sz="2500" dirty="0" smtClean="0">
              <a:latin typeface="Times New Roman" pitchFamily="18" charset="0"/>
              <a:cs typeface="Times New Roman" pitchFamily="18" charset="0"/>
            </a:endParaRPr>
          </a:p>
          <a:p>
            <a:pPr>
              <a:buNone/>
            </a:pPr>
            <a:r>
              <a:rPr lang="en-US" sz="2500" dirty="0" smtClean="0">
                <a:latin typeface="Times New Roman" pitchFamily="18" charset="0"/>
                <a:cs typeface="Times New Roman" pitchFamily="18" charset="0"/>
              </a:rPr>
              <a:t>        </a:t>
            </a:r>
            <a:r>
              <a:rPr lang="ro-RO" sz="2500" dirty="0" smtClean="0">
                <a:latin typeface="Times New Roman" pitchFamily="18" charset="0"/>
                <a:cs typeface="Times New Roman" pitchFamily="18" charset="0"/>
              </a:rPr>
              <a:t>- </a:t>
            </a:r>
            <a:r>
              <a:rPr lang="ro-RO" sz="2500" b="1" dirty="0" smtClean="0">
                <a:latin typeface="Times New Roman" pitchFamily="18" charset="0"/>
                <a:cs typeface="Times New Roman" pitchFamily="18" charset="0"/>
              </a:rPr>
              <a:t>Produsele finite – </a:t>
            </a:r>
            <a:r>
              <a:rPr lang="ro-RO" sz="2500" dirty="0" smtClean="0">
                <a:latin typeface="Times New Roman" pitchFamily="18" charset="0"/>
                <a:cs typeface="Times New Roman" pitchFamily="18" charset="0"/>
              </a:rPr>
              <a:t>sunt produsele ce au parcurs integral stadiile procesului tehnologic şi îndeplinesc condiţiile calitative pentru a fi vândute (de ex.: tabla în industria siderurgică, preparatele din carne în industria alimentară etc);</a:t>
            </a:r>
            <a:endParaRPr lang="en-US" sz="2500" dirty="0" smtClean="0">
              <a:latin typeface="Times New Roman" pitchFamily="18" charset="0"/>
              <a:cs typeface="Times New Roman" pitchFamily="18" charset="0"/>
            </a:endParaRPr>
          </a:p>
          <a:p>
            <a:pPr>
              <a:buNone/>
            </a:pPr>
            <a:r>
              <a:rPr lang="en-US" sz="2500" dirty="0" smtClean="0">
                <a:latin typeface="Times New Roman" pitchFamily="18" charset="0"/>
                <a:cs typeface="Times New Roman" pitchFamily="18" charset="0"/>
              </a:rPr>
              <a:t>        </a:t>
            </a:r>
            <a:r>
              <a:rPr lang="ro-RO" sz="2500" dirty="0" smtClean="0">
                <a:latin typeface="Times New Roman" pitchFamily="18" charset="0"/>
                <a:cs typeface="Times New Roman" pitchFamily="18" charset="0"/>
              </a:rPr>
              <a:t>- </a:t>
            </a:r>
            <a:r>
              <a:rPr lang="ro-RO" sz="2500" b="1" dirty="0" smtClean="0">
                <a:latin typeface="Times New Roman" pitchFamily="18" charset="0"/>
                <a:cs typeface="Times New Roman" pitchFamily="18" charset="0"/>
              </a:rPr>
              <a:t>Semifabricatele </a:t>
            </a:r>
            <a:r>
              <a:rPr lang="ro-RO" sz="2500" dirty="0" smtClean="0">
                <a:latin typeface="Times New Roman" pitchFamily="18" charset="0"/>
                <a:cs typeface="Times New Roman" pitchFamily="18" charset="0"/>
              </a:rPr>
              <a:t>– sunt produsele ce au parcurs parţial stadiile procesului tehnologic, dar care pot fi vândute ca atare (de ex.: alumina în industria metalelor neferoase).</a:t>
            </a:r>
            <a:endParaRPr lang="en-US" sz="2500" dirty="0" smtClean="0">
              <a:latin typeface="Times New Roman" pitchFamily="18" charset="0"/>
              <a:cs typeface="Times New Roman" pitchFamily="18" charset="0"/>
            </a:endParaRPr>
          </a:p>
          <a:p>
            <a:pPr>
              <a:buNone/>
            </a:pPr>
            <a:r>
              <a:rPr lang="en-US" sz="2500" b="1" dirty="0" smtClean="0">
                <a:latin typeface="Times New Roman" pitchFamily="18" charset="0"/>
                <a:cs typeface="Times New Roman" pitchFamily="18" charset="0"/>
              </a:rPr>
              <a:t>        </a:t>
            </a:r>
            <a:r>
              <a:rPr lang="ro-RO" sz="2500" b="1" dirty="0" smtClean="0">
                <a:latin typeface="Times New Roman" pitchFamily="18" charset="0"/>
                <a:cs typeface="Times New Roman" pitchFamily="18" charset="0"/>
              </a:rPr>
              <a:t>- Produsele reziduale</a:t>
            </a:r>
            <a:r>
              <a:rPr lang="ro-RO" sz="2500" dirty="0" smtClean="0">
                <a:latin typeface="Times New Roman" pitchFamily="18" charset="0"/>
                <a:cs typeface="Times New Roman" pitchFamily="18" charset="0"/>
              </a:rPr>
              <a:t> – sunt produsele ce au parcurs în întregime procesul tehnologic, dar nu îndeplinesc condiţiile calitative ale produsului finit (rebuturi), sau rezultă pur şi simplu ca urmare a aplicării procesului tehnologic (de ex.: şpanul în industria constructoare de maşini, talaşul în industria prelucrării lemnului, zerul în industria prelucrării laptelui etc).</a:t>
            </a:r>
            <a:endParaRPr lang="en-US" sz="2500" dirty="0" smtClean="0">
              <a:latin typeface="Times New Roman" pitchFamily="18" charset="0"/>
              <a:cs typeface="Times New Roman" pitchFamily="18" charset="0"/>
            </a:endParaRPr>
          </a:p>
          <a:p>
            <a:endParaRPr lang="en-US" sz="25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609600" y="1295400"/>
            <a:ext cx="8229600" cy="3810000"/>
          </a:xfrm>
        </p:spPr>
        <p:txBody>
          <a:bodyPr>
            <a:normAutofit fontScale="77500" lnSpcReduction="20000"/>
          </a:bodyPr>
          <a:lstStyle/>
          <a:p>
            <a:endParaRPr lang="ro-RO" sz="2800" b="1" dirty="0" smtClean="0">
              <a:latin typeface="Times New Roman" pitchFamily="18" charset="0"/>
              <a:cs typeface="Times New Roman" pitchFamily="18" charset="0"/>
            </a:endParaRPr>
          </a:p>
          <a:p>
            <a:r>
              <a:rPr lang="ro-RO" sz="2800" b="1" dirty="0" smtClean="0">
                <a:latin typeface="Times New Roman" pitchFamily="18" charset="0"/>
                <a:cs typeface="Times New Roman" pitchFamily="18" charset="0"/>
              </a:rPr>
              <a:t>e) Producţia neterminată</a:t>
            </a:r>
            <a:r>
              <a:rPr lang="ro-RO" sz="2800" dirty="0" smtClean="0">
                <a:latin typeface="Times New Roman" pitchFamily="18" charset="0"/>
                <a:cs typeface="Times New Roman" pitchFamily="18" charset="0"/>
              </a:rPr>
              <a:t> – este producţia aflată în curs de execuţie, ce a parcurs parţial procesul tehnologic, fără a ajunge la stadiul de semifabricat sau produs finit.</a:t>
            </a:r>
            <a:endParaRPr lang="en-US" sz="2800" dirty="0" smtClean="0">
              <a:latin typeface="Times New Roman" pitchFamily="18" charset="0"/>
              <a:cs typeface="Times New Roman" pitchFamily="18" charset="0"/>
            </a:endParaRPr>
          </a:p>
          <a:p>
            <a:r>
              <a:rPr lang="ro-RO" sz="2800" b="1" dirty="0" smtClean="0">
                <a:latin typeface="Times New Roman" pitchFamily="18" charset="0"/>
                <a:cs typeface="Times New Roman" pitchFamily="18" charset="0"/>
              </a:rPr>
              <a:t>f) Animalele</a:t>
            </a:r>
            <a:r>
              <a:rPr lang="ro-RO" sz="2800" dirty="0" smtClean="0">
                <a:latin typeface="Times New Roman" pitchFamily="18" charset="0"/>
                <a:cs typeface="Times New Roman" pitchFamily="18" charset="0"/>
              </a:rPr>
              <a:t> sunt stocurile achiziţionate în scopul reproducţiei sau vânzării pentru consumul populaţiei (de ex.: porcul, vaca, găina </a:t>
            </a:r>
            <a:r>
              <a:rPr lang="ro-RO" sz="2800" dirty="0" err="1" smtClean="0">
                <a:latin typeface="Times New Roman" pitchFamily="18" charset="0"/>
                <a:cs typeface="Times New Roman" pitchFamily="18" charset="0"/>
              </a:rPr>
              <a:t>etc</a:t>
            </a:r>
            <a:r>
              <a:rPr lang="ro-RO"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r>
              <a:rPr lang="ro-RO" sz="2800" b="1" dirty="0" smtClean="0">
                <a:latin typeface="Times New Roman" pitchFamily="18" charset="0"/>
                <a:cs typeface="Times New Roman" pitchFamily="18" charset="0"/>
              </a:rPr>
              <a:t>g) Mărfurile</a:t>
            </a:r>
            <a:r>
              <a:rPr lang="ro-RO" sz="2800" dirty="0" smtClean="0">
                <a:latin typeface="Times New Roman" pitchFamily="18" charset="0"/>
                <a:cs typeface="Times New Roman" pitchFamily="18" charset="0"/>
              </a:rPr>
              <a:t> sunt stocuri cumpărate în scopul vânzării lor ca atare (de ex.: produse alimentare, textile, încălţăminte, cosmetice, aparatură electrică etc.).</a:t>
            </a:r>
            <a:endParaRPr lang="en-US" sz="2800" dirty="0" smtClean="0">
              <a:latin typeface="Times New Roman" pitchFamily="18" charset="0"/>
              <a:cs typeface="Times New Roman" pitchFamily="18" charset="0"/>
            </a:endParaRPr>
          </a:p>
          <a:p>
            <a:r>
              <a:rPr lang="ro-RO" sz="2800" b="1" dirty="0" smtClean="0">
                <a:latin typeface="Times New Roman" pitchFamily="18" charset="0"/>
                <a:cs typeface="Times New Roman" pitchFamily="18" charset="0"/>
              </a:rPr>
              <a:t>h) Ambalajele</a:t>
            </a:r>
            <a:r>
              <a:rPr lang="ro-RO" sz="2800" dirty="0" smtClean="0">
                <a:latin typeface="Times New Roman" pitchFamily="18" charset="0"/>
                <a:cs typeface="Times New Roman" pitchFamily="18" charset="0"/>
              </a:rPr>
              <a:t> sunt stocuri cumpărate şi utilizate în scopul depozitării şi transportului produselor finite şi mărfurilor. De regulă ele se vând odată cu acestea (de ex.: lăzi, navete, saci etc.).</a:t>
            </a:r>
            <a:endParaRPr lang="en-US" sz="2800" dirty="0" smtClean="0">
              <a:latin typeface="Times New Roman" pitchFamily="18" charset="0"/>
              <a:cs typeface="Times New Roman" pitchFamily="18" charset="0"/>
            </a:endParaRPr>
          </a:p>
          <a:p>
            <a:endParaRPr lang="ro-R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ro-RO" sz="2000" b="1" dirty="0" smtClean="0">
                <a:latin typeface="Times New Roman" pitchFamily="18" charset="0"/>
                <a:cs typeface="Times New Roman" pitchFamily="18" charset="0"/>
              </a:rPr>
              <a:t>ACTIVELE CIRCULANTE ÎN DECONTARE</a:t>
            </a:r>
            <a:r>
              <a:rPr lang="en-US" sz="2000" b="1" dirty="0" smtClean="0">
                <a:latin typeface="Times New Roman" pitchFamily="18" charset="0"/>
                <a:cs typeface="Times New Roman" pitchFamily="18" charset="0"/>
              </a:rPr>
              <a:t> </a:t>
            </a:r>
            <a:r>
              <a:rPr lang="ro-RO" sz="2000" b="1" dirty="0" smtClean="0">
                <a:latin typeface="Times New Roman" pitchFamily="18" charset="0"/>
                <a:cs typeface="Times New Roman" pitchFamily="18" charset="0"/>
              </a:rPr>
              <a:t>Ş</a:t>
            </a:r>
            <a:r>
              <a:rPr lang="en-US" sz="2000" b="1" dirty="0" smtClean="0">
                <a:latin typeface="Times New Roman" pitchFamily="18" charset="0"/>
                <a:cs typeface="Times New Roman" pitchFamily="18" charset="0"/>
              </a:rPr>
              <a:t>I A</a:t>
            </a:r>
            <a:r>
              <a:rPr lang="ro-RO" sz="2000" b="1" dirty="0" smtClean="0">
                <a:latin typeface="Times New Roman" pitchFamily="18" charset="0"/>
                <a:cs typeface="Times New Roman" pitchFamily="18" charset="0"/>
              </a:rPr>
              <a:t>CTIVELE CIRCULANTE BĂNEŞTI</a:t>
            </a:r>
            <a:r>
              <a:rPr lang="ro-RO"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981200"/>
            <a:ext cx="8229600" cy="4191000"/>
          </a:xfrm>
        </p:spPr>
        <p:txBody>
          <a:bodyPr>
            <a:normAutofit/>
          </a:bodyPr>
          <a:lstStyle/>
          <a:p>
            <a:r>
              <a:rPr lang="ro-RO" sz="1400" b="1" dirty="0" smtClean="0">
                <a:latin typeface="Times New Roman" pitchFamily="18" charset="0"/>
                <a:cs typeface="Times New Roman" pitchFamily="18" charset="0"/>
              </a:rPr>
              <a:t>Activele circulante în decontare</a:t>
            </a:r>
            <a:r>
              <a:rPr lang="ro-RO" sz="1400" dirty="0" smtClean="0">
                <a:latin typeface="Times New Roman" pitchFamily="18" charset="0"/>
                <a:cs typeface="Times New Roman" pitchFamily="18" charset="0"/>
              </a:rPr>
              <a:t> – sunt reprezentate prin </a:t>
            </a:r>
            <a:r>
              <a:rPr lang="ro-RO" sz="1400" b="1" dirty="0" smtClean="0">
                <a:latin typeface="Times New Roman" pitchFamily="18" charset="0"/>
                <a:cs typeface="Times New Roman" pitchFamily="18" charset="0"/>
              </a:rPr>
              <a:t>creanţele</a:t>
            </a:r>
            <a:r>
              <a:rPr lang="ro-RO" sz="1400" dirty="0" smtClean="0">
                <a:latin typeface="Times New Roman" pitchFamily="18" charset="0"/>
                <a:cs typeface="Times New Roman" pitchFamily="18" charset="0"/>
              </a:rPr>
              <a:t> întreprinderii, respectiv sumele pe care întreprinderea le are de încasat de la clienţi în schimbul bunurilor vândute acestora. Creanţele se înregistrează pe baza facturilor pe care întreprinderea le emite faţă de client, cu ocazia vânzării de bunuri şi servicii.</a:t>
            </a:r>
            <a:endParaRPr lang="en-US" sz="1400" dirty="0" smtClean="0">
              <a:latin typeface="Times New Roman" pitchFamily="18" charset="0"/>
              <a:cs typeface="Times New Roman" pitchFamily="18" charset="0"/>
            </a:endParaRPr>
          </a:p>
          <a:p>
            <a:pPr>
              <a:buNone/>
            </a:pP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Creanţele pot fi şi în devize, atunci când exportăm bunuri şi servicii unui client din altă ţară.</a:t>
            </a:r>
            <a:endParaRPr lang="en-US" sz="1400" dirty="0" smtClean="0">
              <a:latin typeface="Times New Roman" pitchFamily="18" charset="0"/>
              <a:cs typeface="Times New Roman" pitchFamily="18" charset="0"/>
            </a:endParaRPr>
          </a:p>
          <a:p>
            <a:pPr>
              <a:buNone/>
            </a:pP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În acest caz se înregistrează </a:t>
            </a:r>
            <a:r>
              <a:rPr lang="ro-RO" sz="1400" b="1" dirty="0" smtClean="0">
                <a:latin typeface="Times New Roman" pitchFamily="18" charset="0"/>
                <a:cs typeface="Times New Roman" pitchFamily="18" charset="0"/>
              </a:rPr>
              <a:t>fluctuaţiile de curs valutar</a:t>
            </a:r>
            <a:r>
              <a:rPr lang="ro-RO" sz="1400" dirty="0" smtClean="0">
                <a:latin typeface="Times New Roman" pitchFamily="18" charset="0"/>
                <a:cs typeface="Times New Roman" pitchFamily="18" charset="0"/>
              </a:rPr>
              <a:t> dintre momentul vânzării bunurilor şi cel al încasării creanţei.</a:t>
            </a:r>
            <a:endParaRPr lang="en-US" sz="1400" dirty="0" smtClean="0">
              <a:latin typeface="Times New Roman" pitchFamily="18" charset="0"/>
              <a:cs typeface="Times New Roman" pitchFamily="18" charset="0"/>
            </a:endParaRPr>
          </a:p>
          <a:p>
            <a:r>
              <a:rPr lang="ro-RO" sz="1400" b="1" dirty="0" smtClean="0">
                <a:latin typeface="Times New Roman" pitchFamily="18" charset="0"/>
                <a:cs typeface="Times New Roman" pitchFamily="18" charset="0"/>
              </a:rPr>
              <a:t>Activele circulante băneşti</a:t>
            </a:r>
            <a:r>
              <a:rPr lang="ro-RO" sz="1400" dirty="0" smtClean="0">
                <a:latin typeface="Times New Roman" pitchFamily="18" charset="0"/>
                <a:cs typeface="Times New Roman" pitchFamily="18" charset="0"/>
              </a:rPr>
              <a:t> – se mai numesc şi </a:t>
            </a:r>
            <a:r>
              <a:rPr lang="ro-RO" sz="1400" b="1" dirty="0" smtClean="0">
                <a:latin typeface="Times New Roman" pitchFamily="18" charset="0"/>
                <a:cs typeface="Times New Roman" pitchFamily="18" charset="0"/>
              </a:rPr>
              <a:t>elemente de trezorerie</a:t>
            </a:r>
            <a:r>
              <a:rPr lang="ro-RO" sz="1400" dirty="0" smtClean="0">
                <a:latin typeface="Times New Roman" pitchFamily="18" charset="0"/>
                <a:cs typeface="Times New Roman" pitchFamily="18" charset="0"/>
              </a:rPr>
              <a:t> şi cuprind: investiţii financiare pe termen scurt, conturile la bănci, casa, alte valori, acreditive, avansuri de trezorerie, cecuri de încasat etc.</a:t>
            </a:r>
            <a:endParaRPr lang="en-US" sz="1400" dirty="0" smtClean="0">
              <a:latin typeface="Times New Roman" pitchFamily="18" charset="0"/>
              <a:cs typeface="Times New Roman" pitchFamily="18" charset="0"/>
            </a:endParaRPr>
          </a:p>
          <a:p>
            <a:pPr>
              <a:buNone/>
            </a:pP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Ele desemnează în esenţă disponibilităţile băneşti ale întreprinderii, fiind activele cu cel mai ridicat grad de lichiditate.</a:t>
            </a:r>
            <a:endParaRPr lang="en-US" sz="1400" dirty="0" smtClean="0">
              <a:latin typeface="Times New Roman" pitchFamily="18" charset="0"/>
              <a:cs typeface="Times New Roman" pitchFamily="18" charset="0"/>
            </a:endParaRPr>
          </a:p>
          <a:p>
            <a:pPr>
              <a:buNone/>
            </a:pPr>
            <a:r>
              <a:rPr lang="ro-RO" sz="1400" b="1" dirty="0" smtClean="0">
                <a:latin typeface="Times New Roman" pitchFamily="18" charset="0"/>
                <a:cs typeface="Times New Roman" pitchFamily="18" charset="0"/>
              </a:rPr>
              <a:t>a) Investiţiile financiare pe termen scurt </a:t>
            </a:r>
            <a:r>
              <a:rPr lang="ro-RO" sz="1400" dirty="0" smtClean="0">
                <a:latin typeface="Times New Roman" pitchFamily="18" charset="0"/>
                <a:cs typeface="Times New Roman" pitchFamily="18" charset="0"/>
              </a:rPr>
              <a:t>(plasamentele financiare) – sunt hârtii de valoare sub forma acţiunilor, obligaţiunile şi bonurilor de tezaur cumpărate de întreprindere la bursa de valori, pentru a fi revândute în termen scurt, în scopul obţinerii de câştiguri.</a:t>
            </a:r>
            <a:endParaRPr lang="en-US" sz="1400" dirty="0" smtClean="0">
              <a:latin typeface="Times New Roman" pitchFamily="18" charset="0"/>
              <a:cs typeface="Times New Roman" pitchFamily="18" charset="0"/>
            </a:endParaRPr>
          </a:p>
          <a:p>
            <a:pPr>
              <a:buNone/>
            </a:pPr>
            <a:r>
              <a:rPr lang="ro-RO" sz="1400" b="1" dirty="0" smtClean="0">
                <a:latin typeface="Times New Roman" pitchFamily="18" charset="0"/>
                <a:cs typeface="Times New Roman" pitchFamily="18" charset="0"/>
              </a:rPr>
              <a:t>b) Conturile la bănci – </a:t>
            </a:r>
            <a:r>
              <a:rPr lang="ro-RO" sz="1400" dirty="0" smtClean="0">
                <a:latin typeface="Times New Roman" pitchFamily="18" charset="0"/>
                <a:cs typeface="Times New Roman" pitchFamily="18" charset="0"/>
              </a:rPr>
              <a:t>cuprind disponibilităţile băneşti existente în contul curent deschis de întreprindere la una sau mai multe instituţii bancare. Sumele pot fi în lei sau în devize</a:t>
            </a:r>
            <a:r>
              <a:rPr lang="en-US" sz="1400" dirty="0" smtClean="0">
                <a:latin typeface="Times New Roman" pitchFamily="18" charset="0"/>
                <a:cs typeface="Times New Roman" pitchFamily="18" charset="0"/>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33400"/>
          </a:xfrm>
        </p:spPr>
        <p:txBody>
          <a:bodyPr>
            <a:normAutofit fontScale="90000"/>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r>
            <a:b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b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r>
            <a:b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b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r>
            <a:b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b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r>
            <a:b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b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r>
            <a:b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b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r>
            <a:b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b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r>
            <a:b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b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r>
            <a:b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b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r>
            <a:b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b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r>
              <a:rPr lang="en-US" sz="2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Times New Roman" pitchFamily="18" charset="0"/>
                <a:cs typeface="Times New Roman" pitchFamily="18" charset="0"/>
              </a:rPr>
              <a:t>PATRIMONIUL </a:t>
            </a:r>
            <a:r>
              <a:rPr lang="ro-RO" sz="2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Times New Roman" pitchFamily="18" charset="0"/>
                <a:cs typeface="Times New Roman" pitchFamily="18" charset="0"/>
              </a:rPr>
              <a:t>Î</a:t>
            </a:r>
            <a:r>
              <a:rPr lang="en-US" sz="2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Times New Roman" pitchFamily="18" charset="0"/>
                <a:cs typeface="Times New Roman" pitchFamily="18" charset="0"/>
              </a:rPr>
              <a:t>NTREPRINDERII </a:t>
            </a:r>
            <a:endParaRPr lang="en-US" sz="2200" dirty="0">
              <a:latin typeface="Times New Roman" pitchFamily="18" charset="0"/>
              <a:cs typeface="Times New Roman" pitchFamily="18" charset="0"/>
            </a:endParaRPr>
          </a:p>
        </p:txBody>
      </p:sp>
      <p:pic>
        <p:nvPicPr>
          <p:cNvPr id="1026" name="Picture 2" descr="C:\Users\Clark\Desktop\images.png"/>
          <p:cNvPicPr>
            <a:picLocks noGrp="1" noChangeAspect="1" noChangeArrowheads="1"/>
          </p:cNvPicPr>
          <p:nvPr>
            <p:ph idx="1"/>
          </p:nvPr>
        </p:nvPicPr>
        <p:blipFill>
          <a:blip r:embed="rId2" cstate="print"/>
          <a:srcRect/>
          <a:stretch>
            <a:fillRect/>
          </a:stretch>
        </p:blipFill>
        <p:spPr bwMode="auto">
          <a:xfrm>
            <a:off x="838200" y="1828800"/>
            <a:ext cx="7772400" cy="42672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533400" y="1752600"/>
            <a:ext cx="8229600" cy="3733800"/>
          </a:xfrm>
        </p:spPr>
        <p:txBody>
          <a:bodyPr>
            <a:normAutofit fontScale="77500" lnSpcReduction="20000"/>
          </a:bodyPr>
          <a:lstStyle/>
          <a:p>
            <a:pPr>
              <a:buNone/>
            </a:pPr>
            <a:r>
              <a:rPr lang="ro-RO" sz="2800" b="1" dirty="0" smtClean="0">
                <a:latin typeface="Times New Roman" pitchFamily="18" charset="0"/>
                <a:cs typeface="Times New Roman" pitchFamily="18" charset="0"/>
              </a:rPr>
              <a:t>c</a:t>
            </a:r>
            <a:r>
              <a:rPr lang="ro-RO" sz="2300" b="1" dirty="0" smtClean="0">
                <a:latin typeface="Times New Roman" pitchFamily="18" charset="0"/>
                <a:cs typeface="Times New Roman" pitchFamily="18" charset="0"/>
              </a:rPr>
              <a:t>) Casa</a:t>
            </a:r>
            <a:r>
              <a:rPr lang="ro-RO" sz="2300" dirty="0" smtClean="0">
                <a:latin typeface="Times New Roman" pitchFamily="18" charset="0"/>
                <a:cs typeface="Times New Roman" pitchFamily="18" charset="0"/>
              </a:rPr>
              <a:t> – surprinde disponibilităţile băneşti aflate în casieria întreprinderii (numerarul existent) în lei dau în devize. În cazul devizelor sumele se înregistrează în lei, transformând devizele în funcţie de cursul valutar al zilei respective.</a:t>
            </a:r>
            <a:endParaRPr lang="en-US" sz="2300" dirty="0" smtClean="0">
              <a:latin typeface="Times New Roman" pitchFamily="18" charset="0"/>
              <a:cs typeface="Times New Roman" pitchFamily="18" charset="0"/>
            </a:endParaRPr>
          </a:p>
          <a:p>
            <a:pPr>
              <a:buNone/>
            </a:pPr>
            <a:r>
              <a:rPr lang="ro-RO" sz="2300" b="1" dirty="0" smtClean="0">
                <a:latin typeface="Times New Roman" pitchFamily="18" charset="0"/>
                <a:cs typeface="Times New Roman" pitchFamily="18" charset="0"/>
              </a:rPr>
              <a:t>d) Alte valori</a:t>
            </a:r>
            <a:r>
              <a:rPr lang="ro-RO" sz="2300" dirty="0" smtClean="0">
                <a:latin typeface="Times New Roman" pitchFamily="18" charset="0"/>
                <a:cs typeface="Times New Roman" pitchFamily="18" charset="0"/>
              </a:rPr>
              <a:t> – cuprind: timbre fiscale şi poştale, bilete de odihnă şi tratament, tichete de călătorii, bonuri de consum fix pentru benzină şi motorină etc. – bunuri achiziţionate de întreprindere în scopul consumului în activitatea curentă (transport, corespondentă, concedii, angajaţi etc.).</a:t>
            </a:r>
            <a:endParaRPr lang="en-US" sz="2300" dirty="0" smtClean="0">
              <a:latin typeface="Times New Roman" pitchFamily="18" charset="0"/>
              <a:cs typeface="Times New Roman" pitchFamily="18" charset="0"/>
            </a:endParaRPr>
          </a:p>
          <a:p>
            <a:pPr>
              <a:buNone/>
            </a:pPr>
            <a:r>
              <a:rPr lang="ro-RO" sz="2300" b="1" dirty="0" smtClean="0">
                <a:latin typeface="Times New Roman" pitchFamily="18" charset="0"/>
                <a:cs typeface="Times New Roman" pitchFamily="18" charset="0"/>
              </a:rPr>
              <a:t>e) Acreditivele</a:t>
            </a:r>
            <a:r>
              <a:rPr lang="ro-RO" sz="2300" dirty="0" smtClean="0">
                <a:latin typeface="Times New Roman" pitchFamily="18" charset="0"/>
                <a:cs typeface="Times New Roman" pitchFamily="18" charset="0"/>
              </a:rPr>
              <a:t> reprezintă sume rezervate din contul bancar şi puse la dispoziţia furnizorilor, pentru plata unor datorii.</a:t>
            </a:r>
            <a:endParaRPr lang="en-US" sz="2300" dirty="0" smtClean="0">
              <a:latin typeface="Times New Roman" pitchFamily="18" charset="0"/>
              <a:cs typeface="Times New Roman" pitchFamily="18" charset="0"/>
            </a:endParaRPr>
          </a:p>
          <a:p>
            <a:pPr>
              <a:buNone/>
            </a:pPr>
            <a:r>
              <a:rPr lang="ro-RO" sz="2300" b="1" dirty="0" smtClean="0">
                <a:latin typeface="Times New Roman" pitchFamily="18" charset="0"/>
                <a:cs typeface="Times New Roman" pitchFamily="18" charset="0"/>
              </a:rPr>
              <a:t>f) Avansurile de trezorerie</a:t>
            </a:r>
            <a:r>
              <a:rPr lang="ro-RO" sz="2300" dirty="0" smtClean="0">
                <a:latin typeface="Times New Roman" pitchFamily="18" charset="0"/>
                <a:cs typeface="Times New Roman" pitchFamily="18" charset="0"/>
              </a:rPr>
              <a:t> reprezintă sume plătite prin casieria întreprinderii, delegaţilor angajaţi ai firmei, care se deplasează în interesul serviciului.</a:t>
            </a:r>
            <a:endParaRPr lang="en-US" sz="2300" dirty="0" smtClean="0">
              <a:latin typeface="Times New Roman" pitchFamily="18" charset="0"/>
              <a:cs typeface="Times New Roman" pitchFamily="18" charset="0"/>
            </a:endParaRPr>
          </a:p>
          <a:p>
            <a:pPr>
              <a:buNone/>
            </a:pPr>
            <a:r>
              <a:rPr lang="ro-RO" sz="2300" b="1" dirty="0" smtClean="0">
                <a:latin typeface="Times New Roman" pitchFamily="18" charset="0"/>
                <a:cs typeface="Times New Roman" pitchFamily="18" charset="0"/>
              </a:rPr>
              <a:t>g) Cecurile de încasat</a:t>
            </a:r>
            <a:r>
              <a:rPr lang="ro-RO" sz="2300" dirty="0" smtClean="0">
                <a:latin typeface="Times New Roman" pitchFamily="18" charset="0"/>
                <a:cs typeface="Times New Roman" pitchFamily="18" charset="0"/>
              </a:rPr>
              <a:t> – sunt file de CEC primite de întreprindere de la clienţii cărora le-a vândut anterior bunuri. În momentul primirii filei de CEC, întreprinderea o depune la bancă şi încasează prin cont suma înscrisă pe fila respectivă </a:t>
            </a:r>
            <a:endParaRPr lang="en-US" sz="23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ro-R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
          </a:xfrm>
        </p:spPr>
        <p:txBody>
          <a:bodyPr>
            <a:noAutofit/>
          </a:bodyPr>
          <a:lstStyle/>
          <a:p>
            <a:pPr algn="ctr"/>
            <a:r>
              <a:rPr lang="ro-RO" sz="2000" b="1" dirty="0" smtClean="0">
                <a:latin typeface="Times New Roman" pitchFamily="18" charset="0"/>
                <a:cs typeface="Times New Roman" pitchFamily="18" charset="0"/>
              </a:rPr>
              <a:t>PASIVUL PATRIMON</a:t>
            </a:r>
            <a:r>
              <a:rPr lang="en-US" sz="2000" b="1" dirty="0" smtClean="0">
                <a:latin typeface="Times New Roman" pitchFamily="18" charset="0"/>
                <a:cs typeface="Times New Roman" pitchFamily="18" charset="0"/>
              </a:rPr>
              <a:t>IULUI</a:t>
            </a:r>
            <a:endParaRPr lang="en-US" sz="2000"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1524000"/>
            <a:ext cx="8229600" cy="4953000"/>
          </a:xfrm>
        </p:spPr>
        <p:txBody>
          <a:bodyPr>
            <a:normAutofit/>
          </a:bodyPr>
          <a:lstStyle/>
          <a:p>
            <a:endParaRPr lang="en-US" sz="1200" dirty="0" smtClean="0">
              <a:latin typeface="Times New Roman" pitchFamily="18" charset="0"/>
              <a:cs typeface="Times New Roman" pitchFamily="18" charset="0"/>
            </a:endParaRPr>
          </a:p>
          <a:p>
            <a:r>
              <a:rPr lang="ro-RO" sz="1400" dirty="0" smtClean="0">
                <a:latin typeface="Times New Roman" pitchFamily="18" charset="0"/>
                <a:cs typeface="Times New Roman" pitchFamily="18" charset="0"/>
              </a:rPr>
              <a:t>Este format din </a:t>
            </a:r>
            <a:r>
              <a:rPr lang="ro-RO" sz="1400" b="1" dirty="0" smtClean="0">
                <a:latin typeface="Times New Roman" pitchFamily="18" charset="0"/>
                <a:cs typeface="Times New Roman" pitchFamily="18" charset="0"/>
              </a:rPr>
              <a:t>totalitatea surselor întreprinderii</a:t>
            </a:r>
            <a:r>
              <a:rPr lang="ro-RO" sz="1400" dirty="0" smtClean="0">
                <a:latin typeface="Times New Roman" pitchFamily="18" charset="0"/>
                <a:cs typeface="Times New Roman" pitchFamily="18" charset="0"/>
              </a:rPr>
              <a:t> destinate procurării</a:t>
            </a: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mijloacelor economice (bunurilor) prezentate anterior.</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Elementele patrimoniale de pasiv (pasivele patrimoniale) se pot clasifica: după</a:t>
            </a: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modul de finanţare şi după gradul de exigibilitate.</a:t>
            </a:r>
            <a:endParaRPr lang="en-US" sz="1400" dirty="0" smtClean="0">
              <a:latin typeface="Times New Roman" pitchFamily="18" charset="0"/>
              <a:cs typeface="Times New Roman" pitchFamily="18" charset="0"/>
            </a:endParaRPr>
          </a:p>
          <a:p>
            <a:r>
              <a:rPr lang="ro-RO" sz="1400" b="1" dirty="0" smtClean="0">
                <a:latin typeface="Times New Roman" pitchFamily="18" charset="0"/>
                <a:cs typeface="Times New Roman" pitchFamily="18" charset="0"/>
              </a:rPr>
              <a:t>Modul de finanţare</a:t>
            </a:r>
            <a:r>
              <a:rPr lang="ro-RO" sz="1400" dirty="0" smtClean="0">
                <a:latin typeface="Times New Roman" pitchFamily="18" charset="0"/>
                <a:cs typeface="Times New Roman" pitchFamily="18" charset="0"/>
              </a:rPr>
              <a:t> se referă la felul în care bunurile au fost procurate, având:</a:t>
            </a: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finanţare proprie, care asigură procurarea</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bunurilor din surse proprii (de ex.: din</a:t>
            </a: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capitalul social constituit la înfiinţarea întreprinderii);</a:t>
            </a: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finanţare străină care asigură</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procurarea bunurilor din surse precum: credite</a:t>
            </a: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bancare, împrumuturi primite de la alte întreprinderi, sau datorii în curs de</a:t>
            </a:r>
            <a:endParaRPr lang="en-US" sz="1400" dirty="0" smtClean="0">
              <a:latin typeface="Times New Roman" pitchFamily="18" charset="0"/>
              <a:cs typeface="Times New Roman" pitchFamily="18" charset="0"/>
            </a:endParaRPr>
          </a:p>
          <a:p>
            <a:pPr lvl="0">
              <a:buNone/>
            </a:pPr>
            <a:r>
              <a:rPr lang="ro-RO" sz="1400" dirty="0" smtClean="0">
                <a:latin typeface="Times New Roman" pitchFamily="18" charset="0"/>
                <a:cs typeface="Times New Roman" pitchFamily="18" charset="0"/>
              </a:rPr>
              <a:t>decontare (neachitate încă faţă de: furnizori, creditori etc).</a:t>
            </a:r>
            <a:endParaRPr lang="en-US" sz="1400" dirty="0" smtClean="0">
              <a:latin typeface="Times New Roman" pitchFamily="18" charset="0"/>
              <a:cs typeface="Times New Roman" pitchFamily="18" charset="0"/>
            </a:endParaRPr>
          </a:p>
          <a:p>
            <a:r>
              <a:rPr lang="ro-RO" sz="1400" b="1" dirty="0" smtClean="0">
                <a:latin typeface="Times New Roman" pitchFamily="18" charset="0"/>
                <a:cs typeface="Times New Roman" pitchFamily="18" charset="0"/>
              </a:rPr>
              <a:t>Gradul de exigibilitate</a:t>
            </a:r>
            <a:r>
              <a:rPr lang="ro-RO" sz="1400" dirty="0" smtClean="0">
                <a:latin typeface="Times New Roman" pitchFamily="18" charset="0"/>
                <a:cs typeface="Times New Roman" pitchFamily="18" charset="0"/>
              </a:rPr>
              <a:t> se referă la termenul de scadenţă (de plată) a surselor,</a:t>
            </a: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având:</a:t>
            </a:r>
            <a:endParaRPr lang="en-US" sz="1400" dirty="0" smtClean="0">
              <a:latin typeface="Times New Roman" pitchFamily="18" charset="0"/>
              <a:cs typeface="Times New Roman" pitchFamily="18" charset="0"/>
            </a:endParaRPr>
          </a:p>
          <a:p>
            <a:pPr>
              <a:buFont typeface="Wingdings" pitchFamily="2" charset="2"/>
              <a:buChar char="v"/>
            </a:pPr>
            <a:r>
              <a:rPr lang="ro-RO" sz="1400" dirty="0" smtClean="0">
                <a:latin typeface="Times New Roman" pitchFamily="18" charset="0"/>
                <a:cs typeface="Times New Roman" pitchFamily="18" charset="0"/>
              </a:rPr>
              <a:t>surse permanente – cu grad de exigibilitate redus, reprezentate prin capitalurile</a:t>
            </a: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întreprinderii (de ex.: capital social, credite bancare pe termen mediu şi lung).</a:t>
            </a:r>
            <a:endParaRPr lang="en-US" sz="1400" dirty="0" smtClean="0">
              <a:latin typeface="Times New Roman" pitchFamily="18" charset="0"/>
              <a:cs typeface="Times New Roman" pitchFamily="18" charset="0"/>
            </a:endParaRPr>
          </a:p>
          <a:p>
            <a:pPr lvl="0">
              <a:buFont typeface="Wingdings" pitchFamily="2" charset="2"/>
              <a:buChar char="v"/>
            </a:pPr>
            <a:r>
              <a:rPr lang="ro-RO" sz="1400" dirty="0" smtClean="0">
                <a:latin typeface="Times New Roman" pitchFamily="18" charset="0"/>
                <a:cs typeface="Times New Roman" pitchFamily="18" charset="0"/>
              </a:rPr>
              <a:t>surse curente – cu grad de exigibilitate ridicat (de ex.: datoriile faţă de furnizori).</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Se observă că, după ambele criterii, se conturează două mari categorii de pasive</a:t>
            </a: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patrimoniale: capitaluri şi datorii pe termen scurt.</a:t>
            </a:r>
            <a:endParaRPr lang="en-US" sz="1400" dirty="0" smtClean="0">
              <a:latin typeface="Times New Roman" pitchFamily="18" charset="0"/>
              <a:cs typeface="Times New Roman" pitchFamily="18" charset="0"/>
            </a:endParaRPr>
          </a:p>
          <a:p>
            <a:pPr>
              <a:buNone/>
            </a:pPr>
            <a:endParaRPr lang="en-US" sz="1400" dirty="0" smtClean="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533400" y="1371600"/>
            <a:ext cx="8229600" cy="4114800"/>
          </a:xfrm>
        </p:spPr>
        <p:txBody>
          <a:bodyPr>
            <a:noAutofit/>
          </a:bodyPr>
          <a:lstStyle/>
          <a:p>
            <a:r>
              <a:rPr lang="ro-RO" sz="1400" b="1" dirty="0" smtClean="0">
                <a:latin typeface="Times New Roman" pitchFamily="18" charset="0"/>
                <a:cs typeface="Times New Roman" pitchFamily="18" charset="0"/>
              </a:rPr>
              <a:t>Capitalurile</a:t>
            </a:r>
            <a:r>
              <a:rPr lang="ro-RO" sz="1400" dirty="0" smtClean="0">
                <a:latin typeface="Times New Roman" pitchFamily="18" charset="0"/>
                <a:cs typeface="Times New Roman" pitchFamily="18" charset="0"/>
              </a:rPr>
              <a:t> sunt surse permanente care asigură procurarea bunurilor prin finanţare proprie sau din împrumuturi pe termen mediu şi lung, având grad de exigibilitate scăzut. Ele cuprind următoarele grupe, în funcţie de natura lor: capitaluri proprii, provizioane pentru riscuri şi cheltuieli şi capitaluri străine (împrumutate).</a:t>
            </a:r>
            <a:endParaRPr lang="en-US" sz="1400" dirty="0" smtClean="0">
              <a:latin typeface="Times New Roman" pitchFamily="18" charset="0"/>
              <a:cs typeface="Times New Roman" pitchFamily="18" charset="0"/>
            </a:endParaRPr>
          </a:p>
          <a:p>
            <a:r>
              <a:rPr lang="ro-RO" sz="1400" b="1" dirty="0" smtClean="0">
                <a:latin typeface="Times New Roman" pitchFamily="18" charset="0"/>
                <a:cs typeface="Times New Roman" pitchFamily="18" charset="0"/>
              </a:rPr>
              <a:t>1) Capitalurile proprii</a:t>
            </a:r>
            <a:r>
              <a:rPr lang="ro-RO" sz="1400" dirty="0" smtClean="0">
                <a:latin typeface="Times New Roman" pitchFamily="18" charset="0"/>
                <a:cs typeface="Times New Roman" pitchFamily="18" charset="0"/>
              </a:rPr>
              <a:t> sunt surse proprii constituite de întreprindere pe cont propriu, fără a apela la împrumuturi din afară.</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Ele cuprind: capitalul social, prime legate de capital, rezerve din reevaluare, rezerve, </a:t>
            </a:r>
            <a:r>
              <a:rPr lang="ro-RO" sz="1400" dirty="0" err="1" smtClean="0">
                <a:latin typeface="Times New Roman" pitchFamily="18" charset="0"/>
                <a:cs typeface="Times New Roman" pitchFamily="18" charset="0"/>
              </a:rPr>
              <a:t>rezerve</a:t>
            </a:r>
            <a:r>
              <a:rPr lang="ro-RO" sz="1400" dirty="0" smtClean="0">
                <a:latin typeface="Times New Roman" pitchFamily="18" charset="0"/>
                <a:cs typeface="Times New Roman" pitchFamily="18" charset="0"/>
              </a:rPr>
              <a:t> din conversie, rezultatul reportat,</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rezultatul curent şi subvenţiile pentru investiţii.</a:t>
            </a:r>
            <a:endParaRPr lang="en-US" sz="1400" dirty="0" smtClean="0">
              <a:latin typeface="Times New Roman" pitchFamily="18" charset="0"/>
              <a:cs typeface="Times New Roman" pitchFamily="18" charset="0"/>
            </a:endParaRPr>
          </a:p>
          <a:p>
            <a:pPr>
              <a:buNone/>
            </a:pPr>
            <a:r>
              <a:rPr lang="en-US" sz="1400" b="1" dirty="0" smtClean="0">
                <a:latin typeface="Times New Roman" pitchFamily="18" charset="0"/>
                <a:cs typeface="Times New Roman" pitchFamily="18" charset="0"/>
              </a:rPr>
              <a:t>       </a:t>
            </a:r>
            <a:r>
              <a:rPr lang="ro-RO" sz="1400" b="1" dirty="0" smtClean="0">
                <a:latin typeface="Times New Roman" pitchFamily="18" charset="0"/>
                <a:cs typeface="Times New Roman" pitchFamily="18" charset="0"/>
              </a:rPr>
              <a:t>a) Capitalul social</a:t>
            </a:r>
            <a:r>
              <a:rPr lang="ro-RO" sz="1400" dirty="0" smtClean="0">
                <a:latin typeface="Times New Roman" pitchFamily="18" charset="0"/>
                <a:cs typeface="Times New Roman" pitchFamily="18" charset="0"/>
              </a:rPr>
              <a:t> – reprezintă sursa proprie permanentă a întreprinderii, constituită la înfiinţarea acesteia şi lichidată la încetarea activităţii prin dizolvare sau faliment.</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Este format din </a:t>
            </a:r>
            <a:r>
              <a:rPr lang="ro-RO" sz="1400" b="1" dirty="0" smtClean="0">
                <a:latin typeface="Times New Roman" pitchFamily="18" charset="0"/>
                <a:cs typeface="Times New Roman" pitchFamily="18" charset="0"/>
              </a:rPr>
              <a:t>acţiuni</a:t>
            </a:r>
            <a:r>
              <a:rPr lang="ro-RO" sz="1400" dirty="0" smtClean="0">
                <a:latin typeface="Times New Roman" pitchFamily="18" charset="0"/>
                <a:cs typeface="Times New Roman" pitchFamily="18" charset="0"/>
              </a:rPr>
              <a:t> (în cazul societăţilor pe acţiuni) sau </a:t>
            </a:r>
            <a:r>
              <a:rPr lang="ro-RO" sz="1400" b="1" dirty="0" smtClean="0">
                <a:latin typeface="Times New Roman" pitchFamily="18" charset="0"/>
                <a:cs typeface="Times New Roman" pitchFamily="18" charset="0"/>
              </a:rPr>
              <a:t>părţi sociale</a:t>
            </a:r>
            <a:r>
              <a:rPr lang="ro-RO" sz="1400" dirty="0" smtClean="0">
                <a:latin typeface="Times New Roman" pitchFamily="18" charset="0"/>
                <a:cs typeface="Times New Roman" pitchFamily="18" charset="0"/>
              </a:rPr>
              <a:t> (în cazul societăţilor cu răspundere limitată), fiecare</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având o valoare de înregistrare în contabilitate, numită valoare nominală (</a:t>
            </a:r>
            <a:r>
              <a:rPr lang="ro-RO" sz="1400" dirty="0" err="1" smtClean="0">
                <a:latin typeface="Times New Roman" pitchFamily="18" charset="0"/>
                <a:cs typeface="Times New Roman" pitchFamily="18" charset="0"/>
              </a:rPr>
              <a:t>Vn</a:t>
            </a:r>
            <a:r>
              <a:rPr lang="ro-RO" sz="1400"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r>
              <a:rPr lang="ro-RO" sz="1400" b="1" dirty="0" smtClean="0">
                <a:latin typeface="Times New Roman" pitchFamily="18" charset="0"/>
                <a:cs typeface="Times New Roman" pitchFamily="18" charset="0"/>
              </a:rPr>
              <a:t>Acţiunea este o hârtie de valoare ce conferă posesorului său acţionarul drept de proprietate asupra unei părţi din capitalul social şi dreptul de a obţine dividende la sfârşitul anului, proporţional cu numărul acţiunilor deţinute.</a:t>
            </a:r>
            <a:endParaRPr lang="en-US" sz="1400" dirty="0" smtClean="0">
              <a:latin typeface="Times New Roman" pitchFamily="18" charset="0"/>
              <a:cs typeface="Times New Roman" pitchFamily="18" charset="0"/>
            </a:endParaRPr>
          </a:p>
          <a:p>
            <a:endParaRPr lang="ro-RO"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ro-RO" sz="2000" b="1" dirty="0" smtClean="0">
                <a:latin typeface="Times New Roman" pitchFamily="18" charset="0"/>
                <a:cs typeface="Times New Roman" pitchFamily="18" charset="0"/>
              </a:rPr>
              <a:t>CAPITALURILE STRĂINE</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343400"/>
          </a:xfrm>
        </p:spPr>
        <p:txBody>
          <a:bodyPr>
            <a:normAutofit/>
          </a:bodyPr>
          <a:lstStyle/>
          <a:p>
            <a:pPr>
              <a:buNone/>
            </a:pPr>
            <a:r>
              <a:rPr lang="ro-RO" sz="1200" dirty="0" smtClean="0">
                <a:latin typeface="Times New Roman" pitchFamily="18" charset="0"/>
                <a:cs typeface="Times New Roman" pitchFamily="18" charset="0"/>
              </a:rPr>
              <a:t> </a:t>
            </a:r>
            <a:endParaRPr lang="en-US" sz="1200" dirty="0" smtClean="0">
              <a:latin typeface="Times New Roman" pitchFamily="18" charset="0"/>
              <a:cs typeface="Times New Roman" pitchFamily="18" charset="0"/>
            </a:endParaRPr>
          </a:p>
          <a:p>
            <a:r>
              <a:rPr lang="ro-RO" sz="1200" b="1" dirty="0" smtClean="0">
                <a:latin typeface="Times New Roman" pitchFamily="18" charset="0"/>
                <a:cs typeface="Times New Roman" pitchFamily="18" charset="0"/>
              </a:rPr>
              <a:t> Capitalurile străine (împrumutate)</a:t>
            </a:r>
            <a:r>
              <a:rPr lang="ro-RO" sz="1200" dirty="0" smtClean="0">
                <a:latin typeface="Times New Roman" pitchFamily="18" charset="0"/>
                <a:cs typeface="Times New Roman" pitchFamily="18" charset="0"/>
              </a:rPr>
              <a:t> – sunt surse împrumutate de</a:t>
            </a:r>
            <a:endParaRPr lang="en-US" sz="1200" dirty="0" smtClean="0">
              <a:latin typeface="Times New Roman" pitchFamily="18" charset="0"/>
              <a:cs typeface="Times New Roman" pitchFamily="18" charset="0"/>
            </a:endParaRPr>
          </a:p>
          <a:p>
            <a:pPr>
              <a:buNone/>
            </a:pPr>
            <a:r>
              <a:rPr lang="ro-RO" sz="1200" dirty="0" smtClean="0">
                <a:latin typeface="Times New Roman" pitchFamily="18" charset="0"/>
                <a:cs typeface="Times New Roman" pitchFamily="18" charset="0"/>
              </a:rPr>
              <a:t>întreprindere de la alte firme sau bănci, în vederea completării surselor</a:t>
            </a:r>
            <a:endParaRPr lang="en-US" sz="1200" dirty="0" smtClean="0">
              <a:latin typeface="Times New Roman" pitchFamily="18" charset="0"/>
              <a:cs typeface="Times New Roman" pitchFamily="18" charset="0"/>
            </a:endParaRPr>
          </a:p>
          <a:p>
            <a:pPr>
              <a:buNone/>
            </a:pPr>
            <a:r>
              <a:rPr lang="ro-RO" sz="1200" dirty="0" smtClean="0">
                <a:latin typeface="Times New Roman" pitchFamily="18" charset="0"/>
                <a:cs typeface="Times New Roman" pitchFamily="18" charset="0"/>
              </a:rPr>
              <a:t>proprii insuficiente.</a:t>
            </a:r>
            <a:endParaRPr lang="en-US" sz="1200" dirty="0" smtClean="0">
              <a:latin typeface="Times New Roman" pitchFamily="18" charset="0"/>
              <a:cs typeface="Times New Roman" pitchFamily="18" charset="0"/>
            </a:endParaRPr>
          </a:p>
          <a:p>
            <a:pPr>
              <a:buNone/>
            </a:pPr>
            <a:r>
              <a:rPr lang="ro-RO" sz="1200" dirty="0" smtClean="0">
                <a:latin typeface="Times New Roman" pitchFamily="18" charset="0"/>
                <a:cs typeface="Times New Roman" pitchFamily="18" charset="0"/>
              </a:rPr>
              <a:t>Au caracter rambursabil la termen (mediu – între 2 şi 5 ani şi lung peste 5</a:t>
            </a: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ani) şi sunt purtătoare de dobândă. Pentru întreprinderea</a:t>
            </a: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c</a:t>
            </a:r>
            <a:r>
              <a:rPr lang="ro-RO" sz="1200" dirty="0" smtClean="0">
                <a:latin typeface="Times New Roman" pitchFamily="18" charset="0"/>
                <a:cs typeface="Times New Roman" pitchFamily="18" charset="0"/>
              </a:rPr>
              <a:t>are</a:t>
            </a: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beneficiază de împrumut, dobânda plătită reprezintă o cheltuială. </a:t>
            </a:r>
            <a:endParaRPr lang="en-US" sz="1200" dirty="0" smtClean="0">
              <a:latin typeface="Times New Roman" pitchFamily="18" charset="0"/>
              <a:cs typeface="Times New Roman" pitchFamily="18" charset="0"/>
            </a:endParaRPr>
          </a:p>
          <a:p>
            <a:pPr>
              <a:buNone/>
            </a:pPr>
            <a:r>
              <a:rPr lang="ro-RO" sz="1200" dirty="0" smtClean="0">
                <a:latin typeface="Times New Roman" pitchFamily="18" charset="0"/>
                <a:cs typeface="Times New Roman" pitchFamily="18" charset="0"/>
              </a:rPr>
              <a:t>Cuprind următoarele categorii: împrumuturi din emisiuni de obligaţiuni,</a:t>
            </a: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credite bancare pe termen mediu şi lung, datorii ce privesc</a:t>
            </a:r>
            <a:endParaRPr lang="en-US" sz="1200" dirty="0" smtClean="0">
              <a:latin typeface="Times New Roman" pitchFamily="18" charset="0"/>
              <a:cs typeface="Times New Roman" pitchFamily="18" charset="0"/>
            </a:endParaRPr>
          </a:p>
          <a:p>
            <a:pPr>
              <a:buNone/>
            </a:pPr>
            <a:r>
              <a:rPr lang="ro-RO" sz="1200" dirty="0" smtClean="0">
                <a:latin typeface="Times New Roman" pitchFamily="18" charset="0"/>
                <a:cs typeface="Times New Roman" pitchFamily="18" charset="0"/>
              </a:rPr>
              <a:t>Imobilizările</a:t>
            </a: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financiare şi alte împrumuturi asimilate.</a:t>
            </a:r>
            <a:endParaRPr lang="en-US" sz="1200" dirty="0" smtClean="0">
              <a:latin typeface="Times New Roman" pitchFamily="18" charset="0"/>
              <a:cs typeface="Times New Roman" pitchFamily="18" charset="0"/>
            </a:endParaRPr>
          </a:p>
          <a:p>
            <a:pPr>
              <a:buNone/>
            </a:pPr>
            <a:r>
              <a:rPr lang="ro-RO" sz="1200" b="1" dirty="0" smtClean="0">
                <a:latin typeface="Times New Roman" pitchFamily="18" charset="0"/>
                <a:cs typeface="Times New Roman" pitchFamily="18" charset="0"/>
              </a:rPr>
              <a:t>a)</a:t>
            </a:r>
            <a:r>
              <a:rPr lang="ro-RO" sz="1200" dirty="0" smtClean="0">
                <a:latin typeface="Times New Roman" pitchFamily="18" charset="0"/>
                <a:cs typeface="Times New Roman" pitchFamily="18" charset="0"/>
              </a:rPr>
              <a:t> </a:t>
            </a:r>
            <a:r>
              <a:rPr lang="ro-RO" sz="1200" b="1" dirty="0" smtClean="0">
                <a:latin typeface="Times New Roman" pitchFamily="18" charset="0"/>
                <a:cs typeface="Times New Roman" pitchFamily="18" charset="0"/>
              </a:rPr>
              <a:t>Împrumuturile din emisiuni de obligaţiuni (credite obligatare)</a:t>
            </a:r>
            <a:endParaRPr lang="en-US" sz="1200" dirty="0" smtClean="0">
              <a:latin typeface="Times New Roman" pitchFamily="18" charset="0"/>
              <a:cs typeface="Times New Roman" pitchFamily="18" charset="0"/>
            </a:endParaRPr>
          </a:p>
          <a:p>
            <a:pPr>
              <a:buNone/>
            </a:pPr>
            <a:r>
              <a:rPr lang="ro-RO" sz="1200" dirty="0" smtClean="0">
                <a:latin typeface="Times New Roman" pitchFamily="18" charset="0"/>
                <a:cs typeface="Times New Roman" pitchFamily="18" charset="0"/>
              </a:rPr>
              <a:t>Se derulează pe bază de contract între două societăţi pe acţiuni – una numită </a:t>
            </a:r>
            <a:r>
              <a:rPr lang="ro-RO" sz="1200" b="1" dirty="0" smtClean="0">
                <a:latin typeface="Times New Roman" pitchFamily="18" charset="0"/>
                <a:cs typeface="Times New Roman" pitchFamily="18" charset="0"/>
              </a:rPr>
              <a:t>emitent</a:t>
            </a:r>
            <a:r>
              <a:rPr lang="ro-RO" sz="1200" dirty="0" smtClean="0">
                <a:latin typeface="Times New Roman" pitchFamily="18" charset="0"/>
                <a:cs typeface="Times New Roman" pitchFamily="18" charset="0"/>
              </a:rPr>
              <a:t>, iar cealaltă </a:t>
            </a:r>
            <a:r>
              <a:rPr lang="ro-RO" sz="1200" b="1" dirty="0" smtClean="0">
                <a:latin typeface="Times New Roman" pitchFamily="18" charset="0"/>
                <a:cs typeface="Times New Roman" pitchFamily="18" charset="0"/>
              </a:rPr>
              <a:t>obligatar</a:t>
            </a:r>
            <a:r>
              <a:rPr lang="ro-RO" sz="1200" dirty="0" smtClean="0">
                <a:latin typeface="Times New Roman" pitchFamily="18" charset="0"/>
                <a:cs typeface="Times New Roman" pitchFamily="18" charset="0"/>
              </a:rPr>
              <a:t>.</a:t>
            </a:r>
            <a:endParaRPr lang="en-US" sz="1200" dirty="0" smtClean="0">
              <a:latin typeface="Times New Roman" pitchFamily="18" charset="0"/>
              <a:cs typeface="Times New Roman" pitchFamily="18" charset="0"/>
            </a:endParaRPr>
          </a:p>
          <a:p>
            <a:pPr>
              <a:buNone/>
            </a:pPr>
            <a:r>
              <a:rPr lang="ro-RO" sz="1200" dirty="0" smtClean="0">
                <a:latin typeface="Times New Roman" pitchFamily="18" charset="0"/>
                <a:cs typeface="Times New Roman" pitchFamily="18" charset="0"/>
              </a:rPr>
              <a:t>Au la bază </a:t>
            </a:r>
            <a:r>
              <a:rPr lang="ro-RO" sz="1200" b="1" dirty="0" smtClean="0">
                <a:latin typeface="Times New Roman" pitchFamily="18" charset="0"/>
                <a:cs typeface="Times New Roman" pitchFamily="18" charset="0"/>
              </a:rPr>
              <a:t>obligaţiunea</a:t>
            </a:r>
            <a:r>
              <a:rPr lang="ro-RO" sz="1200" dirty="0" smtClean="0">
                <a:latin typeface="Times New Roman" pitchFamily="18" charset="0"/>
                <a:cs typeface="Times New Roman" pitchFamily="18" charset="0"/>
              </a:rPr>
              <a:t> ca hârtie de valoare ce conferă posesorului său calitatea de creditor asupra unei sume şi dreptul de a</a:t>
            </a:r>
            <a:endParaRPr lang="en-US" sz="1200" dirty="0" smtClean="0">
              <a:latin typeface="Times New Roman" pitchFamily="18" charset="0"/>
              <a:cs typeface="Times New Roman" pitchFamily="18" charset="0"/>
            </a:endParaRPr>
          </a:p>
          <a:p>
            <a:pPr>
              <a:buNone/>
            </a:pPr>
            <a:r>
              <a:rPr lang="ro-RO" sz="1200" dirty="0" smtClean="0">
                <a:latin typeface="Times New Roman" pitchFamily="18" charset="0"/>
                <a:cs typeface="Times New Roman" pitchFamily="18" charset="0"/>
              </a:rPr>
              <a:t>obţine dobândă.</a:t>
            </a:r>
            <a:endParaRPr lang="en-US" sz="1200" dirty="0" smtClean="0">
              <a:latin typeface="Times New Roman" pitchFamily="18" charset="0"/>
              <a:cs typeface="Times New Roman" pitchFamily="18" charset="0"/>
            </a:endParaRPr>
          </a:p>
          <a:p>
            <a:pPr>
              <a:buNone/>
            </a:pPr>
            <a:r>
              <a:rPr lang="ro-RO" sz="1200" b="1" dirty="0" smtClean="0">
                <a:latin typeface="Times New Roman" pitchFamily="18" charset="0"/>
                <a:cs typeface="Times New Roman" pitchFamily="18" charset="0"/>
              </a:rPr>
              <a:t>b) Creditele bancare pe termen mediu şi lung</a:t>
            </a:r>
            <a:endParaRPr lang="en-US" sz="1200" dirty="0" smtClean="0">
              <a:latin typeface="Times New Roman" pitchFamily="18" charset="0"/>
              <a:cs typeface="Times New Roman" pitchFamily="18" charset="0"/>
            </a:endParaRPr>
          </a:p>
          <a:p>
            <a:pPr>
              <a:buNone/>
            </a:pPr>
            <a:r>
              <a:rPr lang="ro-RO" sz="1200" dirty="0" smtClean="0">
                <a:latin typeface="Times New Roman" pitchFamily="18" charset="0"/>
                <a:cs typeface="Times New Roman" pitchFamily="18" charset="0"/>
              </a:rPr>
              <a:t>Sunt împrumuturi primite de la bănci, în baza unor contracte de creditare şi a unor garanţii materiale.</a:t>
            </a:r>
            <a:endParaRPr lang="en-US" sz="1200" dirty="0" smtClean="0">
              <a:latin typeface="Times New Roman" pitchFamily="18" charset="0"/>
              <a:cs typeface="Times New Roman" pitchFamily="18" charset="0"/>
            </a:endParaRPr>
          </a:p>
          <a:p>
            <a:pPr>
              <a:buNone/>
            </a:pPr>
            <a:r>
              <a:rPr lang="ro-RO" sz="1200" b="1" dirty="0" smtClean="0">
                <a:latin typeface="Times New Roman" pitchFamily="18" charset="0"/>
                <a:cs typeface="Times New Roman" pitchFamily="18" charset="0"/>
              </a:rPr>
              <a:t>c) Datoriile ce privesc imobilizările financiare</a:t>
            </a:r>
            <a:endParaRPr lang="en-US" sz="1200" dirty="0" smtClean="0">
              <a:latin typeface="Times New Roman" pitchFamily="18" charset="0"/>
              <a:cs typeface="Times New Roman" pitchFamily="18" charset="0"/>
            </a:endParaRPr>
          </a:p>
          <a:p>
            <a:pPr>
              <a:buNone/>
            </a:pPr>
            <a:r>
              <a:rPr lang="ro-RO" sz="1200" dirty="0" smtClean="0">
                <a:latin typeface="Times New Roman" pitchFamily="18" charset="0"/>
                <a:cs typeface="Times New Roman" pitchFamily="18" charset="0"/>
              </a:rPr>
              <a:t>Sunt împrumuturi primite de la alte firme, la care întreprinderea deţine titluri imobilizate (acţiuni pe termen lung).</a:t>
            </a:r>
            <a:endParaRPr lang="en-US" sz="1200" dirty="0" smtClean="0">
              <a:latin typeface="Times New Roman" pitchFamily="18" charset="0"/>
              <a:cs typeface="Times New Roman" pitchFamily="18" charset="0"/>
            </a:endParaRPr>
          </a:p>
          <a:p>
            <a:pPr>
              <a:buNone/>
            </a:pPr>
            <a:r>
              <a:rPr lang="ro-RO" sz="1200" b="1" dirty="0" smtClean="0">
                <a:latin typeface="Times New Roman" pitchFamily="18" charset="0"/>
                <a:cs typeface="Times New Roman" pitchFamily="18" charset="0"/>
              </a:rPr>
              <a:t>d) Alte împrumuturi</a:t>
            </a:r>
            <a:r>
              <a:rPr lang="ro-RO" sz="1200" dirty="0" smtClean="0">
                <a:latin typeface="Times New Roman" pitchFamily="18" charset="0"/>
                <a:cs typeface="Times New Roman" pitchFamily="18" charset="0"/>
              </a:rPr>
              <a:t> – respectă acelaşi procedeu de plată a dobânzii şi de restituire a creditului.</a:t>
            </a:r>
            <a:endParaRPr lang="en-US" sz="1200" dirty="0" smtClean="0">
              <a:latin typeface="Times New Roman" pitchFamily="18" charset="0"/>
              <a:cs typeface="Times New Roman" pitchFamily="18" charset="0"/>
            </a:endParaRPr>
          </a:p>
          <a:p>
            <a:pPr>
              <a:buNone/>
            </a:pPr>
            <a:endParaRPr lang="en-US" sz="12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ro-RO" sz="2000" b="1" dirty="0" smtClean="0">
                <a:latin typeface="Times New Roman" pitchFamily="18" charset="0"/>
                <a:cs typeface="Times New Roman" pitchFamily="18" charset="0"/>
              </a:rPr>
              <a:t>DATORIILE PE TERMEN SCURT</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3962400"/>
          </a:xfrm>
        </p:spPr>
        <p:txBody>
          <a:bodyPr>
            <a:normAutofit/>
          </a:bodyPr>
          <a:lstStyle/>
          <a:p>
            <a:r>
              <a:rPr lang="ro-RO" sz="1400" b="1" dirty="0" smtClean="0">
                <a:latin typeface="Times New Roman" pitchFamily="18" charset="0"/>
                <a:cs typeface="Times New Roman" pitchFamily="18" charset="0"/>
              </a:rPr>
              <a:t>Datoriile pe termen scurt</a:t>
            </a:r>
            <a:r>
              <a:rPr lang="ro-RO" sz="1400" dirty="0" smtClean="0">
                <a:latin typeface="Times New Roman" pitchFamily="18" charset="0"/>
                <a:cs typeface="Times New Roman" pitchFamily="18" charset="0"/>
              </a:rPr>
              <a:t> sunt surse curente, care asigură finanţare din datorii în curs de decontare, având</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un grad de exigibilitate ridicat.</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Cuprind: datorii comerciale, datorii salariale, datorii sociale, datorii fiscale, datorii faţă de acţionari/asociaţi,</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datorii financiare etc.</a:t>
            </a:r>
            <a:endParaRPr lang="en-US" sz="1400" dirty="0" smtClean="0">
              <a:latin typeface="Times New Roman" pitchFamily="18" charset="0"/>
              <a:cs typeface="Times New Roman" pitchFamily="18" charset="0"/>
            </a:endParaRPr>
          </a:p>
          <a:p>
            <a:pPr>
              <a:buNone/>
            </a:pPr>
            <a:r>
              <a:rPr lang="ro-RO" sz="1400" b="1" dirty="0" smtClean="0">
                <a:latin typeface="Times New Roman" pitchFamily="18" charset="0"/>
                <a:cs typeface="Times New Roman" pitchFamily="18" charset="0"/>
              </a:rPr>
              <a:t>a) Datoriile comerciale</a:t>
            </a:r>
            <a:r>
              <a:rPr lang="ro-RO" sz="1400" dirty="0" smtClean="0">
                <a:latin typeface="Times New Roman" pitchFamily="18" charset="0"/>
                <a:cs typeface="Times New Roman" pitchFamily="18" charset="0"/>
              </a:rPr>
              <a:t> – se înregistrează faţă de furnizori, cu ocazia cumpărării de bunuri şi servicii,</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reprezentând contravaloarea acestora.</a:t>
            </a:r>
            <a:endParaRPr lang="en-US" sz="1400" dirty="0" smtClean="0">
              <a:latin typeface="Times New Roman" pitchFamily="18" charset="0"/>
              <a:cs typeface="Times New Roman" pitchFamily="18" charset="0"/>
            </a:endParaRPr>
          </a:p>
          <a:p>
            <a:pPr>
              <a:buNone/>
            </a:pPr>
            <a:r>
              <a:rPr lang="ro-RO" sz="1400" b="1" dirty="0" smtClean="0">
                <a:latin typeface="Times New Roman" pitchFamily="18" charset="0"/>
                <a:cs typeface="Times New Roman" pitchFamily="18" charset="0"/>
              </a:rPr>
              <a:t>b) Datoriile salariale şi sociale</a:t>
            </a:r>
            <a:r>
              <a:rPr lang="ro-RO" sz="1400" dirty="0" smtClean="0">
                <a:latin typeface="Times New Roman" pitchFamily="18" charset="0"/>
                <a:cs typeface="Times New Roman" pitchFamily="18" charset="0"/>
              </a:rPr>
              <a:t> – reprezintă salariile pe care întreprinderea le datorează angajaţilor în schimbul</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activităţii prestate şi cotele aferente salariilor pe care întreprinderea le plăteşte la Bugetul Asigurărilor Sociale.</a:t>
            </a:r>
            <a:endParaRPr lang="en-US" sz="1400" dirty="0" smtClean="0">
              <a:latin typeface="Times New Roman" pitchFamily="18" charset="0"/>
              <a:cs typeface="Times New Roman" pitchFamily="18" charset="0"/>
            </a:endParaRPr>
          </a:p>
          <a:p>
            <a:pPr>
              <a:buNone/>
            </a:pPr>
            <a:r>
              <a:rPr lang="ro-RO" sz="1400" b="1" dirty="0" smtClean="0">
                <a:latin typeface="Times New Roman" pitchFamily="18" charset="0"/>
                <a:cs typeface="Times New Roman" pitchFamily="18" charset="0"/>
              </a:rPr>
              <a:t>c) Datorii fiscale</a:t>
            </a:r>
            <a:r>
              <a:rPr lang="ro-RO" sz="1400" dirty="0" smtClean="0">
                <a:latin typeface="Times New Roman" pitchFamily="18" charset="0"/>
                <a:cs typeface="Times New Roman" pitchFamily="18" charset="0"/>
              </a:rPr>
              <a:t> – reprezintă impozitele şi taxele datorate de întreprindere la bugetul statului: impozit pe</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venitul din salarii,</a:t>
            </a: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impozit pe profit, impozit pe dividende; taxe vamale; accize; TVA etc.</a:t>
            </a:r>
            <a:endParaRPr lang="en-US" sz="1400" dirty="0" smtClean="0">
              <a:latin typeface="Times New Roman" pitchFamily="18" charset="0"/>
              <a:cs typeface="Times New Roman" pitchFamily="18" charset="0"/>
            </a:endParaRPr>
          </a:p>
          <a:p>
            <a:pPr>
              <a:buNone/>
            </a:pPr>
            <a:r>
              <a:rPr lang="ro-RO" sz="1400" b="1" dirty="0" smtClean="0">
                <a:latin typeface="Times New Roman" pitchFamily="18" charset="0"/>
                <a:cs typeface="Times New Roman" pitchFamily="18" charset="0"/>
              </a:rPr>
              <a:t>d) Datoriile faţă de acţionari sau asociaţi</a:t>
            </a:r>
            <a:r>
              <a:rPr lang="ro-RO" sz="1400" dirty="0" smtClean="0">
                <a:latin typeface="Times New Roman" pitchFamily="18" charset="0"/>
                <a:cs typeface="Times New Roman" pitchFamily="18" charset="0"/>
              </a:rPr>
              <a:t> – reprezintă dividendele pe care întreprinderea le datorează acestora.</a:t>
            </a:r>
            <a:endParaRPr lang="en-US" sz="1400" dirty="0" smtClean="0">
              <a:latin typeface="Times New Roman" pitchFamily="18" charset="0"/>
              <a:cs typeface="Times New Roman" pitchFamily="18" charset="0"/>
            </a:endParaRPr>
          </a:p>
          <a:p>
            <a:pPr>
              <a:buNone/>
            </a:pPr>
            <a:r>
              <a:rPr lang="ro-RO" sz="1400" b="1" dirty="0" smtClean="0">
                <a:latin typeface="Times New Roman" pitchFamily="18" charset="0"/>
                <a:cs typeface="Times New Roman" pitchFamily="18" charset="0"/>
              </a:rPr>
              <a:t>e) Datoriile financiare</a:t>
            </a:r>
            <a:r>
              <a:rPr lang="ro-RO" sz="1400" dirty="0" smtClean="0">
                <a:latin typeface="Times New Roman" pitchFamily="18" charset="0"/>
                <a:cs typeface="Times New Roman" pitchFamily="18" charset="0"/>
              </a:rPr>
              <a:t> – reprezintă creditele bancare cu termen de rambursare sub un an, purtătoare de</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dobândă.</a:t>
            </a:r>
            <a:endParaRPr lang="en-US" sz="1400" dirty="0" smtClean="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a:bodyPr>
          <a:lstStyle/>
          <a:p>
            <a:pPr algn="ctr"/>
            <a:r>
              <a:rPr lang="ro-RO" sz="2000" b="1" dirty="0" smtClean="0">
                <a:latin typeface="Times New Roman" pitchFamily="18" charset="0"/>
                <a:cs typeface="Times New Roman" pitchFamily="18" charset="0"/>
              </a:rPr>
              <a:t>CHELTUIELILE ŞI VENITURILE ÎNTREPRINDERII</a:t>
            </a:r>
            <a:endParaRPr lang="en-US" sz="2000" dirty="0"/>
          </a:p>
        </p:txBody>
      </p:sp>
      <p:sp>
        <p:nvSpPr>
          <p:cNvPr id="3" name="Content Placeholder 2"/>
          <p:cNvSpPr>
            <a:spLocks noGrp="1"/>
          </p:cNvSpPr>
          <p:nvPr>
            <p:ph sz="half" idx="1"/>
          </p:nvPr>
        </p:nvSpPr>
        <p:spPr>
          <a:xfrm>
            <a:off x="457200" y="1447800"/>
            <a:ext cx="4038600" cy="4907125"/>
          </a:xfrm>
        </p:spPr>
        <p:txBody>
          <a:bodyPr>
            <a:normAutofit fontScale="70000" lnSpcReduction="20000"/>
          </a:bodyPr>
          <a:lstStyle/>
          <a:p>
            <a:pPr fontAlgn="t"/>
            <a:r>
              <a:rPr lang="ro-RO" sz="2200" b="1" dirty="0" smtClean="0">
                <a:latin typeface="Times New Roman" pitchFamily="18" charset="0"/>
                <a:cs typeface="Times New Roman" pitchFamily="18" charset="0"/>
              </a:rPr>
              <a:t>Cheltuielile din exploatare </a:t>
            </a:r>
            <a:r>
              <a:rPr lang="en-US" sz="2200" b="1" dirty="0" smtClean="0">
                <a:latin typeface="Times New Roman" pitchFamily="18" charset="0"/>
                <a:cs typeface="Times New Roman" pitchFamily="18" charset="0"/>
              </a:rPr>
              <a:t>:</a:t>
            </a:r>
            <a:endParaRPr lang="en-US" sz="2200" dirty="0" smtClean="0">
              <a:latin typeface="Times New Roman" pitchFamily="18" charset="0"/>
              <a:cs typeface="Times New Roman" pitchFamily="18" charset="0"/>
            </a:endParaRPr>
          </a:p>
          <a:p>
            <a:pPr fontAlgn="t">
              <a:buFont typeface="Wingdings" pitchFamily="2" charset="2"/>
              <a:buChar char="Ø"/>
            </a:pPr>
            <a:r>
              <a:rPr lang="en-US" sz="2200" dirty="0" smtClean="0">
                <a:latin typeface="Times New Roman" pitchFamily="18" charset="0"/>
                <a:cs typeface="Times New Roman" pitchFamily="18" charset="0"/>
              </a:rPr>
              <a:t>c</a:t>
            </a:r>
            <a:r>
              <a:rPr lang="ro-RO" sz="2200" dirty="0" smtClean="0">
                <a:latin typeface="Times New Roman" pitchFamily="18" charset="0"/>
                <a:cs typeface="Times New Roman" pitchFamily="18" charset="0"/>
              </a:rPr>
              <a:t>heltuieli privind stocurile </a:t>
            </a:r>
            <a:endParaRPr lang="en-US" sz="2200" dirty="0" smtClean="0">
              <a:latin typeface="Times New Roman" pitchFamily="18" charset="0"/>
              <a:cs typeface="Times New Roman" pitchFamily="18" charset="0"/>
            </a:endParaRPr>
          </a:p>
          <a:p>
            <a:pPr fontAlgn="t">
              <a:buFont typeface="Wingdings" pitchFamily="2" charset="2"/>
              <a:buChar char="Ø"/>
            </a:pPr>
            <a:r>
              <a:rPr lang="en-US" sz="2200" dirty="0" smtClean="0">
                <a:latin typeface="Times New Roman" pitchFamily="18" charset="0"/>
                <a:cs typeface="Times New Roman" pitchFamily="18" charset="0"/>
              </a:rPr>
              <a:t>c</a:t>
            </a:r>
            <a:r>
              <a:rPr lang="ro-RO" sz="2200" dirty="0" smtClean="0">
                <a:latin typeface="Times New Roman" pitchFamily="18" charset="0"/>
                <a:cs typeface="Times New Roman" pitchFamily="18" charset="0"/>
              </a:rPr>
              <a:t>heltuieli cu alte servicii executate de terţi </a:t>
            </a:r>
            <a:endParaRPr lang="en-US" sz="2200" dirty="0" smtClean="0">
              <a:latin typeface="Times New Roman" pitchFamily="18" charset="0"/>
              <a:cs typeface="Times New Roman" pitchFamily="18" charset="0"/>
            </a:endParaRPr>
          </a:p>
          <a:p>
            <a:pPr fontAlgn="t">
              <a:buFont typeface="Wingdings" pitchFamily="2" charset="2"/>
              <a:buChar char="Ø"/>
            </a:pPr>
            <a:r>
              <a:rPr lang="en-US" sz="2200" dirty="0" smtClean="0">
                <a:latin typeface="Times New Roman" pitchFamily="18" charset="0"/>
                <a:cs typeface="Times New Roman" pitchFamily="18" charset="0"/>
              </a:rPr>
              <a:t>c</a:t>
            </a:r>
            <a:r>
              <a:rPr lang="ro-RO" sz="2200" dirty="0" smtClean="0">
                <a:latin typeface="Times New Roman" pitchFamily="18" charset="0"/>
                <a:cs typeface="Times New Roman" pitchFamily="18" charset="0"/>
              </a:rPr>
              <a:t>heltuieli cu impozite şi taxe </a:t>
            </a:r>
            <a:endParaRPr lang="en-US" sz="2200" dirty="0" smtClean="0">
              <a:latin typeface="Times New Roman" pitchFamily="18" charset="0"/>
              <a:cs typeface="Times New Roman" pitchFamily="18" charset="0"/>
            </a:endParaRPr>
          </a:p>
          <a:p>
            <a:pPr fontAlgn="t">
              <a:buFont typeface="Wingdings" pitchFamily="2" charset="2"/>
              <a:buChar char="Ø"/>
            </a:pPr>
            <a:r>
              <a:rPr lang="en-US" sz="2200" dirty="0" smtClean="0">
                <a:latin typeface="Times New Roman" pitchFamily="18" charset="0"/>
                <a:cs typeface="Times New Roman" pitchFamily="18" charset="0"/>
              </a:rPr>
              <a:t>c</a:t>
            </a:r>
            <a:r>
              <a:rPr lang="ro-RO" sz="2200" dirty="0" smtClean="0">
                <a:latin typeface="Times New Roman" pitchFamily="18" charset="0"/>
                <a:cs typeface="Times New Roman" pitchFamily="18" charset="0"/>
              </a:rPr>
              <a:t>heltuieli cu personalul </a:t>
            </a:r>
            <a:endParaRPr lang="en-US" sz="2200" dirty="0" smtClean="0">
              <a:latin typeface="Times New Roman" pitchFamily="18" charset="0"/>
              <a:cs typeface="Times New Roman" pitchFamily="18" charset="0"/>
            </a:endParaRPr>
          </a:p>
          <a:p>
            <a:pPr fontAlgn="t">
              <a:buFont typeface="Wingdings" pitchFamily="2" charset="2"/>
              <a:buChar char="Ø"/>
            </a:pPr>
            <a:r>
              <a:rPr lang="en-US" sz="2200" dirty="0" smtClean="0">
                <a:latin typeface="Times New Roman" pitchFamily="18" charset="0"/>
                <a:cs typeface="Times New Roman" pitchFamily="18" charset="0"/>
              </a:rPr>
              <a:t>a</a:t>
            </a:r>
            <a:r>
              <a:rPr lang="ro-RO" sz="2200" dirty="0" smtClean="0">
                <a:latin typeface="Times New Roman" pitchFamily="18" charset="0"/>
                <a:cs typeface="Times New Roman" pitchFamily="18" charset="0"/>
              </a:rPr>
              <a:t>lte cheltuieli din exploatare </a:t>
            </a:r>
            <a:endParaRPr lang="en-US" sz="2200" dirty="0" smtClean="0">
              <a:latin typeface="Times New Roman" pitchFamily="18" charset="0"/>
              <a:cs typeface="Times New Roman" pitchFamily="18" charset="0"/>
            </a:endParaRPr>
          </a:p>
          <a:p>
            <a:pPr fontAlgn="t"/>
            <a:r>
              <a:rPr lang="ro-RO" sz="2200" b="1" dirty="0" smtClean="0">
                <a:latin typeface="Times New Roman" pitchFamily="18" charset="0"/>
                <a:cs typeface="Times New Roman" pitchFamily="18" charset="0"/>
              </a:rPr>
              <a:t>Cheltuielile financiare </a:t>
            </a:r>
            <a:r>
              <a:rPr lang="en-US" sz="2200" b="1" dirty="0" smtClean="0">
                <a:latin typeface="Times New Roman" pitchFamily="18" charset="0"/>
                <a:cs typeface="Times New Roman" pitchFamily="18" charset="0"/>
              </a:rPr>
              <a:t>:</a:t>
            </a:r>
          </a:p>
          <a:p>
            <a:pPr fontAlgn="t">
              <a:buFont typeface="Wingdings" pitchFamily="2" charset="2"/>
              <a:buChar char="Ø"/>
            </a:pPr>
            <a:r>
              <a:rPr lang="ro-RO" sz="2200" dirty="0" smtClean="0">
                <a:latin typeface="Times New Roman" pitchFamily="18" charset="0"/>
                <a:cs typeface="Times New Roman" pitchFamily="18" charset="0"/>
              </a:rPr>
              <a:t>pierderi din creanţe legate de participaţii</a:t>
            </a:r>
            <a:endParaRPr lang="en-US" sz="2200" dirty="0" smtClean="0">
              <a:latin typeface="Times New Roman" pitchFamily="18" charset="0"/>
              <a:cs typeface="Times New Roman" pitchFamily="18" charset="0"/>
            </a:endParaRPr>
          </a:p>
          <a:p>
            <a:pPr fontAlgn="t">
              <a:buFont typeface="Wingdings" pitchFamily="2" charset="2"/>
              <a:buChar char="Ø"/>
            </a:pPr>
            <a:r>
              <a:rPr lang="ro-RO" sz="2200" dirty="0" smtClean="0">
                <a:latin typeface="Times New Roman" pitchFamily="18" charset="0"/>
                <a:cs typeface="Times New Roman" pitchFamily="18" charset="0"/>
              </a:rPr>
              <a:t>cheltuieli ocazionate de vânzarea titlurilor imobilizate</a:t>
            </a:r>
            <a:r>
              <a:rPr lang="en-US" sz="2200" dirty="0" smtClean="0">
                <a:latin typeface="Times New Roman" pitchFamily="18" charset="0"/>
                <a:cs typeface="Times New Roman" pitchFamily="18" charset="0"/>
              </a:rPr>
              <a:t> </a:t>
            </a:r>
            <a:r>
              <a:rPr lang="ro-RO" sz="2200" dirty="0" smtClean="0">
                <a:latin typeface="Times New Roman" pitchFamily="18" charset="0"/>
                <a:cs typeface="Times New Roman" pitchFamily="18" charset="0"/>
              </a:rPr>
              <a:t>şi a plasamentelor financiare pe termen scurt</a:t>
            </a:r>
            <a:endParaRPr lang="en-US" sz="2200" dirty="0" smtClean="0">
              <a:latin typeface="Times New Roman" pitchFamily="18" charset="0"/>
              <a:cs typeface="Times New Roman" pitchFamily="18" charset="0"/>
            </a:endParaRPr>
          </a:p>
          <a:p>
            <a:pPr fontAlgn="t">
              <a:buFont typeface="Wingdings" pitchFamily="2" charset="2"/>
              <a:buChar char="Ø"/>
            </a:pPr>
            <a:r>
              <a:rPr lang="ro-RO" sz="2200" dirty="0" smtClean="0">
                <a:latin typeface="Times New Roman" pitchFamily="18" charset="0"/>
                <a:cs typeface="Times New Roman" pitchFamily="18" charset="0"/>
              </a:rPr>
              <a:t>cheltuieli din diferenţe de curs valutar </a:t>
            </a:r>
            <a:endParaRPr lang="en-US" sz="2200" dirty="0" smtClean="0">
              <a:latin typeface="Times New Roman" pitchFamily="18" charset="0"/>
              <a:cs typeface="Times New Roman" pitchFamily="18" charset="0"/>
            </a:endParaRPr>
          </a:p>
          <a:p>
            <a:pPr fontAlgn="t">
              <a:buFont typeface="Wingdings" pitchFamily="2" charset="2"/>
              <a:buChar char="Ø"/>
            </a:pPr>
            <a:r>
              <a:rPr lang="ro-RO" sz="2200" dirty="0" smtClean="0">
                <a:latin typeface="Times New Roman" pitchFamily="18" charset="0"/>
                <a:cs typeface="Times New Roman" pitchFamily="18" charset="0"/>
              </a:rPr>
              <a:t>cheltuieli cu dobânzi plătite</a:t>
            </a:r>
            <a:endParaRPr lang="en-US" sz="2200" dirty="0" smtClean="0">
              <a:latin typeface="Times New Roman" pitchFamily="18" charset="0"/>
              <a:cs typeface="Times New Roman" pitchFamily="18" charset="0"/>
            </a:endParaRPr>
          </a:p>
          <a:p>
            <a:pPr fontAlgn="t">
              <a:buFont typeface="Wingdings" pitchFamily="2" charset="2"/>
              <a:buChar char="Ø"/>
            </a:pPr>
            <a:r>
              <a:rPr lang="ro-RO" sz="2200" dirty="0" smtClean="0">
                <a:latin typeface="Times New Roman" pitchFamily="18" charset="0"/>
                <a:cs typeface="Times New Roman" pitchFamily="18" charset="0"/>
              </a:rPr>
              <a:t>cheltuieli cu amortizări şi provizioane privind</a:t>
            </a:r>
            <a:endParaRPr lang="en-US" sz="2200" dirty="0" smtClean="0">
              <a:latin typeface="Times New Roman" pitchFamily="18" charset="0"/>
              <a:cs typeface="Times New Roman" pitchFamily="18" charset="0"/>
            </a:endParaRPr>
          </a:p>
          <a:p>
            <a:pPr fontAlgn="t">
              <a:buNone/>
            </a:pPr>
            <a:r>
              <a:rPr lang="ro-RO" sz="2200" dirty="0" smtClean="0">
                <a:latin typeface="Times New Roman" pitchFamily="18" charset="0"/>
                <a:cs typeface="Times New Roman" pitchFamily="18" charset="0"/>
              </a:rPr>
              <a:t>activitatea financiară </a:t>
            </a:r>
            <a:endParaRPr lang="en-US" sz="2200" dirty="0" smtClean="0">
              <a:latin typeface="Times New Roman" pitchFamily="18" charset="0"/>
              <a:cs typeface="Times New Roman" pitchFamily="18" charset="0"/>
            </a:endParaRPr>
          </a:p>
          <a:p>
            <a:r>
              <a:rPr lang="ro-RO" sz="2200" b="1" dirty="0" smtClean="0">
                <a:latin typeface="Times New Roman" pitchFamily="18" charset="0"/>
                <a:cs typeface="Times New Roman" pitchFamily="18" charset="0"/>
              </a:rPr>
              <a:t>Cheltuielile extraordinare </a:t>
            </a:r>
            <a:r>
              <a:rPr lang="ro-RO" sz="2200" dirty="0" smtClean="0">
                <a:latin typeface="Times New Roman" pitchFamily="18" charset="0"/>
                <a:cs typeface="Times New Roman" pitchFamily="18" charset="0"/>
              </a:rPr>
              <a:t>– cuprind cheltuielile</a:t>
            </a:r>
            <a:endParaRPr lang="en-US" sz="2200" dirty="0" smtClean="0">
              <a:latin typeface="Times New Roman" pitchFamily="18" charset="0"/>
              <a:cs typeface="Times New Roman" pitchFamily="18" charset="0"/>
            </a:endParaRPr>
          </a:p>
          <a:p>
            <a:pPr>
              <a:buNone/>
            </a:pPr>
            <a:r>
              <a:rPr lang="ro-RO" sz="2200" dirty="0" smtClean="0">
                <a:latin typeface="Times New Roman" pitchFamily="18" charset="0"/>
                <a:cs typeface="Times New Roman" pitchFamily="18" charset="0"/>
              </a:rPr>
              <a:t>ocazionate de calamităţi şi alte evenimente</a:t>
            </a:r>
            <a:endParaRPr lang="en-US" sz="2200" dirty="0" smtClean="0">
              <a:latin typeface="Times New Roman" pitchFamily="18" charset="0"/>
              <a:cs typeface="Times New Roman" pitchFamily="18" charset="0"/>
            </a:endParaRPr>
          </a:p>
          <a:p>
            <a:pPr>
              <a:buNone/>
            </a:pPr>
            <a:r>
              <a:rPr lang="ro-RO" sz="2200" dirty="0" smtClean="0">
                <a:latin typeface="Times New Roman" pitchFamily="18" charset="0"/>
                <a:cs typeface="Times New Roman" pitchFamily="18" charset="0"/>
              </a:rPr>
              <a:t>extraordinare.</a:t>
            </a:r>
            <a:endParaRPr lang="en-US" sz="2200" dirty="0" smtClean="0">
              <a:latin typeface="Times New Roman" pitchFamily="18" charset="0"/>
              <a:cs typeface="Times New Roman" pitchFamily="18" charset="0"/>
            </a:endParaRPr>
          </a:p>
          <a:p>
            <a:pPr fontAlgn="t"/>
            <a:endParaRPr lang="en-US" dirty="0" smtClean="0"/>
          </a:p>
          <a:p>
            <a:endParaRPr lang="en-US" dirty="0"/>
          </a:p>
        </p:txBody>
      </p:sp>
      <p:sp>
        <p:nvSpPr>
          <p:cNvPr id="4" name="Content Placeholder 3"/>
          <p:cNvSpPr>
            <a:spLocks noGrp="1"/>
          </p:cNvSpPr>
          <p:nvPr>
            <p:ph sz="half" idx="2"/>
          </p:nvPr>
        </p:nvSpPr>
        <p:spPr>
          <a:xfrm>
            <a:off x="4648200" y="1447800"/>
            <a:ext cx="4038600" cy="4907125"/>
          </a:xfrm>
        </p:spPr>
        <p:txBody>
          <a:bodyPr>
            <a:noAutofit/>
          </a:bodyPr>
          <a:lstStyle/>
          <a:p>
            <a:pPr fontAlgn="t">
              <a:buFont typeface="Wingdings" pitchFamily="2" charset="2"/>
              <a:buChar char="q"/>
            </a:pPr>
            <a:r>
              <a:rPr lang="ro-RO" sz="1400" b="1" dirty="0" smtClean="0">
                <a:latin typeface="Times New Roman" pitchFamily="18" charset="0"/>
                <a:cs typeface="Times New Roman" pitchFamily="18" charset="0"/>
              </a:rPr>
              <a:t>Veniturile din exploatare</a:t>
            </a:r>
            <a:r>
              <a:rPr lang="en-US" sz="1400" b="1" dirty="0" smtClean="0">
                <a:latin typeface="Times New Roman" pitchFamily="18" charset="0"/>
                <a:cs typeface="Times New Roman" pitchFamily="18" charset="0"/>
              </a:rPr>
              <a:t>:</a:t>
            </a:r>
            <a:endParaRPr lang="en-US" sz="1400" dirty="0" smtClean="0">
              <a:latin typeface="Times New Roman" pitchFamily="18" charset="0"/>
              <a:cs typeface="Times New Roman" pitchFamily="18" charset="0"/>
            </a:endParaRPr>
          </a:p>
          <a:p>
            <a:pPr fontAlgn="t"/>
            <a:r>
              <a:rPr lang="en-US" sz="1400" dirty="0" smtClean="0">
                <a:latin typeface="Times New Roman" pitchFamily="18" charset="0"/>
                <a:cs typeface="Times New Roman" pitchFamily="18" charset="0"/>
              </a:rPr>
              <a:t>v</a:t>
            </a:r>
            <a:r>
              <a:rPr lang="ro-RO" sz="1400" dirty="0" smtClean="0">
                <a:latin typeface="Times New Roman" pitchFamily="18" charset="0"/>
                <a:cs typeface="Times New Roman" pitchFamily="18" charset="0"/>
              </a:rPr>
              <a:t>enituri din vânzări </a:t>
            </a:r>
            <a:endParaRPr lang="en-US" sz="1400" dirty="0" smtClean="0">
              <a:latin typeface="Times New Roman" pitchFamily="18" charset="0"/>
              <a:cs typeface="Times New Roman" pitchFamily="18" charset="0"/>
            </a:endParaRPr>
          </a:p>
          <a:p>
            <a:pPr fontAlgn="t"/>
            <a:r>
              <a:rPr lang="en-US" sz="1400" dirty="0" smtClean="0">
                <a:latin typeface="Times New Roman" pitchFamily="18" charset="0"/>
                <a:cs typeface="Times New Roman" pitchFamily="18" charset="0"/>
              </a:rPr>
              <a:t>v</a:t>
            </a:r>
            <a:r>
              <a:rPr lang="ro-RO" sz="1400" dirty="0" smtClean="0">
                <a:latin typeface="Times New Roman" pitchFamily="18" charset="0"/>
                <a:cs typeface="Times New Roman" pitchFamily="18" charset="0"/>
              </a:rPr>
              <a:t>ariaţia stocurilor </a:t>
            </a:r>
            <a:endParaRPr lang="en-US" sz="1400" dirty="0" smtClean="0">
              <a:latin typeface="Times New Roman" pitchFamily="18" charset="0"/>
              <a:cs typeface="Times New Roman" pitchFamily="18" charset="0"/>
            </a:endParaRPr>
          </a:p>
          <a:p>
            <a:pPr fontAlgn="t"/>
            <a:r>
              <a:rPr lang="en-US" sz="1400" dirty="0" smtClean="0">
                <a:latin typeface="Times New Roman" pitchFamily="18" charset="0"/>
                <a:cs typeface="Times New Roman" pitchFamily="18" charset="0"/>
              </a:rPr>
              <a:t>v</a:t>
            </a:r>
            <a:r>
              <a:rPr lang="ro-RO" sz="1400" dirty="0" smtClean="0">
                <a:latin typeface="Times New Roman" pitchFamily="18" charset="0"/>
                <a:cs typeface="Times New Roman" pitchFamily="18" charset="0"/>
              </a:rPr>
              <a:t>enituri din producţia de imobilizări </a:t>
            </a:r>
            <a:endParaRPr lang="en-US" sz="1400" dirty="0" smtClean="0">
              <a:latin typeface="Times New Roman" pitchFamily="18" charset="0"/>
              <a:cs typeface="Times New Roman" pitchFamily="18" charset="0"/>
            </a:endParaRPr>
          </a:p>
          <a:p>
            <a:pPr fontAlgn="t"/>
            <a:r>
              <a:rPr lang="en-US" sz="1400" dirty="0" smtClean="0">
                <a:latin typeface="Times New Roman" pitchFamily="18" charset="0"/>
                <a:cs typeface="Times New Roman" pitchFamily="18" charset="0"/>
              </a:rPr>
              <a:t>v</a:t>
            </a:r>
            <a:r>
              <a:rPr lang="ro-RO" sz="1400" dirty="0" smtClean="0">
                <a:latin typeface="Times New Roman" pitchFamily="18" charset="0"/>
                <a:cs typeface="Times New Roman" pitchFamily="18" charset="0"/>
              </a:rPr>
              <a:t>enituri din subvenţii de exploatare </a:t>
            </a:r>
            <a:endParaRPr lang="en-US" sz="1400" dirty="0" smtClean="0">
              <a:latin typeface="Times New Roman" pitchFamily="18" charset="0"/>
              <a:cs typeface="Times New Roman" pitchFamily="18" charset="0"/>
            </a:endParaRPr>
          </a:p>
          <a:p>
            <a:pPr fontAlgn="t"/>
            <a:r>
              <a:rPr lang="en-US" sz="1400" dirty="0" smtClean="0">
                <a:latin typeface="Times New Roman" pitchFamily="18" charset="0"/>
                <a:cs typeface="Times New Roman" pitchFamily="18" charset="0"/>
              </a:rPr>
              <a:t>a</a:t>
            </a:r>
            <a:r>
              <a:rPr lang="ro-RO" sz="1400" dirty="0" smtClean="0">
                <a:latin typeface="Times New Roman" pitchFamily="18" charset="0"/>
                <a:cs typeface="Times New Roman" pitchFamily="18" charset="0"/>
              </a:rPr>
              <a:t>lte venituri din exploatare </a:t>
            </a:r>
            <a:endParaRPr lang="en-US" sz="1400" dirty="0" smtClean="0">
              <a:latin typeface="Times New Roman" pitchFamily="18" charset="0"/>
              <a:cs typeface="Times New Roman" pitchFamily="18" charset="0"/>
            </a:endParaRPr>
          </a:p>
          <a:p>
            <a:pPr fontAlgn="t"/>
            <a:r>
              <a:rPr lang="en-US" sz="1400" dirty="0" smtClean="0">
                <a:latin typeface="Times New Roman" pitchFamily="18" charset="0"/>
                <a:cs typeface="Times New Roman" pitchFamily="18" charset="0"/>
              </a:rPr>
              <a:t>v</a:t>
            </a:r>
            <a:r>
              <a:rPr lang="ro-RO" sz="1400" dirty="0" smtClean="0">
                <a:latin typeface="Times New Roman" pitchFamily="18" charset="0"/>
                <a:cs typeface="Times New Roman" pitchFamily="18" charset="0"/>
              </a:rPr>
              <a:t>enituri din provizioane pentru activitatea de exploatare </a:t>
            </a:r>
            <a:endParaRPr lang="en-US" sz="1400" dirty="0" smtClean="0">
              <a:latin typeface="Times New Roman" pitchFamily="18" charset="0"/>
              <a:cs typeface="Times New Roman" pitchFamily="18" charset="0"/>
            </a:endParaRPr>
          </a:p>
          <a:p>
            <a:pPr fontAlgn="t">
              <a:buFont typeface="Wingdings" pitchFamily="2" charset="2"/>
              <a:buChar char="q"/>
            </a:pPr>
            <a:r>
              <a:rPr lang="ro-RO" sz="1400" b="1" dirty="0" smtClean="0">
                <a:latin typeface="Times New Roman" pitchFamily="18" charset="0"/>
                <a:cs typeface="Times New Roman" pitchFamily="18" charset="0"/>
              </a:rPr>
              <a:t>Veniturile financiare</a:t>
            </a:r>
            <a:r>
              <a:rPr lang="en-US" sz="1400" b="1" dirty="0" smtClean="0">
                <a:latin typeface="Times New Roman" pitchFamily="18" charset="0"/>
                <a:cs typeface="Times New Roman" pitchFamily="18" charset="0"/>
              </a:rPr>
              <a:t>:</a:t>
            </a:r>
          </a:p>
          <a:p>
            <a:pPr fontAlgn="t"/>
            <a:r>
              <a:rPr lang="ro-RO" sz="1400" dirty="0" smtClean="0">
                <a:latin typeface="Times New Roman" pitchFamily="18" charset="0"/>
                <a:cs typeface="Times New Roman" pitchFamily="18" charset="0"/>
              </a:rPr>
              <a:t>venituri din imobilizări financiare </a:t>
            </a:r>
            <a:endParaRPr lang="en-US" sz="1400" dirty="0" smtClean="0">
              <a:latin typeface="Times New Roman" pitchFamily="18" charset="0"/>
              <a:cs typeface="Times New Roman" pitchFamily="18" charset="0"/>
            </a:endParaRPr>
          </a:p>
          <a:p>
            <a:pPr fontAlgn="t"/>
            <a:r>
              <a:rPr lang="ro-RO" sz="1400" dirty="0" smtClean="0">
                <a:latin typeface="Times New Roman" pitchFamily="18" charset="0"/>
                <a:cs typeface="Times New Roman" pitchFamily="18" charset="0"/>
              </a:rPr>
              <a:t>venituri din creanţe imobilizate </a:t>
            </a:r>
            <a:endParaRPr lang="en-US" sz="1400" dirty="0" smtClean="0">
              <a:latin typeface="Times New Roman" pitchFamily="18" charset="0"/>
              <a:cs typeface="Times New Roman" pitchFamily="18" charset="0"/>
            </a:endParaRPr>
          </a:p>
          <a:p>
            <a:pPr fontAlgn="t"/>
            <a:r>
              <a:rPr lang="ro-RO" sz="1400" dirty="0" smtClean="0">
                <a:latin typeface="Times New Roman" pitchFamily="18" charset="0"/>
                <a:cs typeface="Times New Roman" pitchFamily="18" charset="0"/>
              </a:rPr>
              <a:t>venituri din vânzarea titlurilor imobilizate şi a investiţiilor financiare pe termen scurt </a:t>
            </a:r>
            <a:endParaRPr lang="en-US" sz="1400" dirty="0" smtClean="0">
              <a:latin typeface="Times New Roman" pitchFamily="18" charset="0"/>
              <a:cs typeface="Times New Roman" pitchFamily="18" charset="0"/>
            </a:endParaRPr>
          </a:p>
          <a:p>
            <a:pPr fontAlgn="t"/>
            <a:r>
              <a:rPr lang="ro-RO" sz="1400" dirty="0" smtClean="0">
                <a:latin typeface="Times New Roman" pitchFamily="18" charset="0"/>
                <a:cs typeface="Times New Roman" pitchFamily="18" charset="0"/>
              </a:rPr>
              <a:t>venituri din diferenţe de curs valutar </a:t>
            </a:r>
            <a:endParaRPr lang="en-US" sz="1400" dirty="0" smtClean="0">
              <a:latin typeface="Times New Roman" pitchFamily="18" charset="0"/>
              <a:cs typeface="Times New Roman" pitchFamily="18" charset="0"/>
            </a:endParaRPr>
          </a:p>
          <a:p>
            <a:pPr fontAlgn="t"/>
            <a:r>
              <a:rPr lang="ro-RO" sz="1400" dirty="0" smtClean="0">
                <a:latin typeface="Times New Roman" pitchFamily="18" charset="0"/>
                <a:cs typeface="Times New Roman" pitchFamily="18" charset="0"/>
              </a:rPr>
              <a:t>venituri din dobânzi încasate</a:t>
            </a:r>
            <a:endParaRPr lang="en-US" sz="1400" dirty="0" smtClean="0">
              <a:latin typeface="Times New Roman" pitchFamily="18" charset="0"/>
              <a:cs typeface="Times New Roman" pitchFamily="18" charset="0"/>
            </a:endParaRPr>
          </a:p>
          <a:p>
            <a:pPr fontAlgn="t"/>
            <a:r>
              <a:rPr lang="ro-RO" sz="1400" dirty="0" smtClean="0">
                <a:latin typeface="Times New Roman" pitchFamily="18" charset="0"/>
                <a:cs typeface="Times New Roman" pitchFamily="18" charset="0"/>
              </a:rPr>
              <a:t>venituri din provizioane pentru activitatea financiară </a:t>
            </a:r>
            <a:endParaRPr lang="en-US" sz="1400" dirty="0" smtClean="0">
              <a:latin typeface="Times New Roman" pitchFamily="18" charset="0"/>
              <a:cs typeface="Times New Roman" pitchFamily="18" charset="0"/>
            </a:endParaRPr>
          </a:p>
          <a:p>
            <a:pPr>
              <a:buFont typeface="Wingdings" pitchFamily="2" charset="2"/>
              <a:buChar char="q"/>
            </a:pPr>
            <a:r>
              <a:rPr lang="ro-RO" sz="1400" b="1" dirty="0" smtClean="0">
                <a:latin typeface="Times New Roman" pitchFamily="18" charset="0"/>
                <a:cs typeface="Times New Roman" pitchFamily="18" charset="0"/>
              </a:rPr>
              <a:t>Veniturile extraordinare </a:t>
            </a:r>
            <a:r>
              <a:rPr lang="ro-RO" sz="1400" dirty="0" smtClean="0">
                <a:latin typeface="Times New Roman" pitchFamily="18" charset="0"/>
                <a:cs typeface="Times New Roman" pitchFamily="18" charset="0"/>
              </a:rPr>
              <a:t>– cuprind veniturile din subvenţii primite cu ocazia unor evenimente extraordinare.</a:t>
            </a:r>
            <a:endParaRPr lang="en-US" sz="1400" dirty="0" smtClean="0">
              <a:latin typeface="Times New Roman" pitchFamily="18" charset="0"/>
              <a:cs typeface="Times New Roman" pitchFamily="18" charset="0"/>
            </a:endParaRPr>
          </a:p>
          <a:p>
            <a:pPr fontAlgn="t"/>
            <a:endParaRPr lang="en-US" sz="1600" dirty="0" smtClean="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pPr algn="ctr"/>
            <a:r>
              <a:rPr lang="ro-RO" sz="2000" b="1" dirty="0" smtClean="0">
                <a:solidFill>
                  <a:schemeClr val="tx1"/>
                </a:solidFill>
                <a:latin typeface="Times New Roman" pitchFamily="18" charset="0"/>
                <a:cs typeface="Times New Roman" pitchFamily="18" charset="0"/>
              </a:rPr>
              <a:t>Tabloul influenţelor operaţiilor economico-financiare asupra patrimoniului</a:t>
            </a:r>
            <a:endParaRPr lang="en-US" sz="2000" dirty="0">
              <a:solidFill>
                <a:schemeClr val="tx1"/>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457200" y="1371600"/>
            <a:ext cx="8305800" cy="4983325"/>
          </a:xfrm>
        </p:spPr>
        <p:txBody>
          <a:bodyPr>
            <a:normAutofit/>
          </a:bodyPr>
          <a:lstStyle/>
          <a:p>
            <a:pPr>
              <a:buNone/>
            </a:pPr>
            <a:r>
              <a:rPr lang="ro-RO" dirty="0" smtClean="0"/>
              <a:t> </a:t>
            </a:r>
            <a:endParaRPr lang="en-US" dirty="0" smtClean="0"/>
          </a:p>
        </p:txBody>
      </p:sp>
      <p:graphicFrame>
        <p:nvGraphicFramePr>
          <p:cNvPr id="6" name="Table 5"/>
          <p:cNvGraphicFramePr>
            <a:graphicFrameLocks noGrp="1"/>
          </p:cNvGraphicFramePr>
          <p:nvPr/>
        </p:nvGraphicFramePr>
        <p:xfrm>
          <a:off x="457200" y="1240266"/>
          <a:ext cx="8229600" cy="5410477"/>
        </p:xfrm>
        <a:graphic>
          <a:graphicData uri="http://schemas.openxmlformats.org/drawingml/2006/table">
            <a:tbl>
              <a:tblPr firstRow="1" bandRow="1">
                <a:tableStyleId>{5C22544A-7EE6-4342-B048-85BDC9FD1C3A}</a:tableStyleId>
              </a:tblPr>
              <a:tblGrid>
                <a:gridCol w="914400"/>
                <a:gridCol w="3200400"/>
                <a:gridCol w="2057400"/>
                <a:gridCol w="2057400"/>
              </a:tblGrid>
              <a:tr h="305443">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ro-RO" sz="1400" b="1" kern="1200" dirty="0" smtClean="0">
                        <a:solidFill>
                          <a:schemeClr val="lt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ro-RO" sz="1400" b="1" kern="1200" dirty="0" smtClean="0">
                          <a:solidFill>
                            <a:schemeClr val="lt1"/>
                          </a:solidFill>
                          <a:latin typeface="Times New Roman" pitchFamily="18" charset="0"/>
                          <a:ea typeface="+mn-ea"/>
                          <a:cs typeface="Times New Roman" pitchFamily="18" charset="0"/>
                        </a:rPr>
                        <a:t>Nr.crt.</a:t>
                      </a:r>
                      <a:endParaRPr kumimoji="0" lang="en-US" sz="1400" b="1" kern="1200" dirty="0" smtClean="0">
                        <a:solidFill>
                          <a:schemeClr val="lt1"/>
                        </a:solidFill>
                        <a:latin typeface="Times New Roman" pitchFamily="18" charset="0"/>
                        <a:ea typeface="+mn-ea"/>
                        <a:cs typeface="Times New Roman" pitchFamily="18" charset="0"/>
                      </a:endParaRPr>
                    </a:p>
                    <a:p>
                      <a:endParaRPr lang="en-US" sz="1400" dirty="0">
                        <a:latin typeface="Times New Roman" pitchFamily="18" charset="0"/>
                        <a:cs typeface="Times New Roman" pitchFamily="18" charset="0"/>
                      </a:endParaRPr>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ro-RO" sz="1400" b="1" kern="1200" dirty="0" smtClean="0">
                        <a:solidFill>
                          <a:schemeClr val="lt1"/>
                        </a:solidFill>
                        <a:latin typeface="Times New Roman" pitchFamily="18" charset="0"/>
                        <a:ea typeface="+mn-ea"/>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ro-RO" sz="1400" b="1" kern="1200" dirty="0" smtClean="0">
                          <a:solidFill>
                            <a:schemeClr val="lt1"/>
                          </a:solidFill>
                          <a:latin typeface="Times New Roman" pitchFamily="18" charset="0"/>
                          <a:ea typeface="+mn-ea"/>
                          <a:cs typeface="Times New Roman" pitchFamily="18" charset="0"/>
                        </a:rPr>
                        <a:t>Tipul operaţiei economico-financiare</a:t>
                      </a:r>
                      <a:endParaRPr kumimoji="0" lang="en-US" sz="1400" b="1" kern="1200" dirty="0" smtClean="0">
                        <a:solidFill>
                          <a:schemeClr val="lt1"/>
                        </a:solidFill>
                        <a:latin typeface="Times New Roman" pitchFamily="18" charset="0"/>
                        <a:ea typeface="+mn-ea"/>
                        <a:cs typeface="Times New Roman" pitchFamily="18" charset="0"/>
                      </a:endParaRPr>
                    </a:p>
                    <a:p>
                      <a:endParaRPr lang="en-US" sz="1400" dirty="0">
                        <a:latin typeface="Times New Roman" pitchFamily="18" charset="0"/>
                        <a:cs typeface="Times New Roman" pitchFamily="18" charset="0"/>
                      </a:endParaRPr>
                    </a:p>
                  </a:txBody>
                  <a:tcPr/>
                </a:tc>
                <a:tc gridSpan="2">
                  <a:txBody>
                    <a:bodyPr/>
                    <a:lstStyle/>
                    <a:p>
                      <a:pPr algn="ctr"/>
                      <a:r>
                        <a:rPr kumimoji="0" lang="ro-RO" sz="1400" b="1" kern="1200" dirty="0" smtClean="0">
                          <a:solidFill>
                            <a:schemeClr val="lt1"/>
                          </a:solidFill>
                          <a:latin typeface="Times New Roman" pitchFamily="18" charset="0"/>
                          <a:ea typeface="+mn-ea"/>
                          <a:cs typeface="Times New Roman" pitchFamily="18" charset="0"/>
                        </a:rPr>
                        <a:t>Influenţa operaţiilor economico-financiare asupra:</a:t>
                      </a:r>
                      <a:endParaRPr lang="en-US" sz="14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tc>
              </a:tr>
              <a:tr h="519253">
                <a:tc vMerge="1">
                  <a:txBody>
                    <a:bodyPr/>
                    <a:lstStyle/>
                    <a:p>
                      <a:endParaRPr lang="en-US"/>
                    </a:p>
                  </a:txBody>
                  <a:tcPr/>
                </a:tc>
                <a:tc vMerge="1">
                  <a:txBody>
                    <a:bodyPr/>
                    <a:lstStyle/>
                    <a:p>
                      <a:endParaRPr lang="en-US"/>
                    </a:p>
                  </a:txBody>
                  <a:tcPr/>
                </a:tc>
                <a:tc>
                  <a:txBody>
                    <a:bodyPr/>
                    <a:lstStyle/>
                    <a:p>
                      <a:pPr algn="ctr"/>
                      <a:r>
                        <a:rPr kumimoji="0" lang="ro-RO" sz="1400" b="1" kern="1200" dirty="0" smtClean="0">
                          <a:solidFill>
                            <a:schemeClr val="dk1"/>
                          </a:solidFill>
                          <a:latin typeface="Times New Roman" pitchFamily="18" charset="0"/>
                          <a:ea typeface="+mn-ea"/>
                          <a:cs typeface="Times New Roman" pitchFamily="18" charset="0"/>
                        </a:rPr>
                        <a:t>ACTIVULUI PATRIMONIAL</a:t>
                      </a:r>
                      <a:endParaRPr lang="en-US" sz="1400" b="1"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0" lang="ro-RO" sz="1400" b="1" kern="1200" dirty="0" smtClean="0">
                          <a:solidFill>
                            <a:schemeClr val="dk1"/>
                          </a:solidFill>
                          <a:latin typeface="Times New Roman" pitchFamily="18" charset="0"/>
                          <a:ea typeface="+mn-ea"/>
                          <a:cs typeface="Times New Roman" pitchFamily="18" charset="0"/>
                        </a:rPr>
                        <a:t>PASIVULUI PATRIMONIAL</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580342">
                <a:tc>
                  <a:txBody>
                    <a:bodyPr/>
                    <a:lstStyle/>
                    <a:p>
                      <a:r>
                        <a:rPr lang="ro-RO"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a:txBody>
                  <a:tcPr/>
                </a:tc>
                <a:tc>
                  <a:txBody>
                    <a:bodyPr/>
                    <a:lstStyle/>
                    <a:p>
                      <a:r>
                        <a:rPr kumimoji="0" lang="ro-RO" sz="1800" kern="1200" dirty="0" smtClean="0">
                          <a:solidFill>
                            <a:schemeClr val="dk1"/>
                          </a:solidFill>
                          <a:latin typeface="Times New Roman" pitchFamily="18" charset="0"/>
                          <a:ea typeface="+mn-ea"/>
                          <a:cs typeface="Times New Roman" pitchFamily="18" charset="0"/>
                        </a:rPr>
                        <a:t>Constituire capital social</a:t>
                      </a:r>
                      <a:endParaRPr lang="en-US" dirty="0">
                        <a:latin typeface="Times New Roman" pitchFamily="18" charset="0"/>
                        <a:cs typeface="Times New Roman" pitchFamily="18" charset="0"/>
                      </a:endParaRPr>
                    </a:p>
                  </a:txBody>
                  <a:tcPr/>
                </a:tc>
                <a:tc>
                  <a:txBody>
                    <a:bodyPr/>
                    <a:lstStyle/>
                    <a:p>
                      <a:r>
                        <a:rPr kumimoji="0" lang="ro-RO" sz="1600" b="1" kern="1200" dirty="0" smtClean="0">
                          <a:solidFill>
                            <a:schemeClr val="dk1"/>
                          </a:solidFill>
                          <a:latin typeface="Times New Roman" pitchFamily="18" charset="0"/>
                          <a:ea typeface="+mn-ea"/>
                          <a:cs typeface="Times New Roman" pitchFamily="18" charset="0"/>
                        </a:rPr>
                        <a:t>Creşte </a:t>
                      </a:r>
                      <a:r>
                        <a:rPr kumimoji="0" lang="ro-RO" sz="1600" kern="1200" dirty="0" smtClean="0">
                          <a:solidFill>
                            <a:schemeClr val="dk1"/>
                          </a:solidFill>
                          <a:latin typeface="Times New Roman" pitchFamily="18" charset="0"/>
                          <a:ea typeface="+mn-ea"/>
                          <a:cs typeface="Times New Roman" pitchFamily="18" charset="0"/>
                        </a:rPr>
                        <a:t>- actiuni proprii</a:t>
                      </a:r>
                      <a:endParaRPr lang="en-US" sz="1600" dirty="0">
                        <a:latin typeface="Times New Roman" pitchFamily="18" charset="0"/>
                        <a:cs typeface="Times New Roman" pitchFamily="18" charset="0"/>
                      </a:endParaRPr>
                    </a:p>
                  </a:txBody>
                  <a:tcPr/>
                </a:tc>
                <a:tc>
                  <a:txBody>
                    <a:bodyPr/>
                    <a:lstStyle/>
                    <a:p>
                      <a:r>
                        <a:rPr kumimoji="0" lang="ro-RO" sz="1600" b="1" kern="1200" dirty="0" smtClean="0">
                          <a:solidFill>
                            <a:schemeClr val="dk1"/>
                          </a:solidFill>
                          <a:latin typeface="Times New Roman" pitchFamily="18" charset="0"/>
                          <a:ea typeface="+mn-ea"/>
                          <a:cs typeface="Times New Roman" pitchFamily="18" charset="0"/>
                        </a:rPr>
                        <a:t>Creşte</a:t>
                      </a:r>
                      <a:r>
                        <a:rPr kumimoji="0" lang="ro-RO" sz="1600" kern="1200" dirty="0" smtClean="0">
                          <a:solidFill>
                            <a:schemeClr val="dk1"/>
                          </a:solidFill>
                          <a:latin typeface="Times New Roman" pitchFamily="18" charset="0"/>
                          <a:ea typeface="+mn-ea"/>
                          <a:cs typeface="Times New Roman" pitchFamily="18" charset="0"/>
                        </a:rPr>
                        <a:t> - capital social</a:t>
                      </a:r>
                      <a:endParaRPr lang="en-US" sz="1600" dirty="0">
                        <a:latin typeface="Times New Roman" pitchFamily="18" charset="0"/>
                        <a:cs typeface="Times New Roman" pitchFamily="18" charset="0"/>
                      </a:endParaRPr>
                    </a:p>
                  </a:txBody>
                  <a:tcPr/>
                </a:tc>
              </a:tr>
              <a:tr h="539489">
                <a:tc>
                  <a:txBody>
                    <a:bodyPr/>
                    <a:lstStyle/>
                    <a:p>
                      <a:r>
                        <a:rPr lang="ro-RO"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a:txBody>
                  <a:tcPr/>
                </a:tc>
                <a:tc>
                  <a:txBody>
                    <a:bodyPr/>
                    <a:lstStyle/>
                    <a:p>
                      <a:pPr marL="0" marR="0" indent="0" algn="just">
                        <a:lnSpc>
                          <a:spcPct val="115000"/>
                        </a:lnSpc>
                        <a:spcBef>
                          <a:spcPts val="0"/>
                        </a:spcBef>
                        <a:spcAft>
                          <a:spcPts val="0"/>
                        </a:spcAft>
                      </a:pPr>
                      <a:r>
                        <a:rPr lang="ro-RO" sz="1600" dirty="0">
                          <a:latin typeface="Times New Roman"/>
                          <a:ea typeface="Times New Roman"/>
                        </a:rPr>
                        <a:t>Majorare capital social</a:t>
                      </a:r>
                      <a:endParaRPr lang="en-US" sz="1600" dirty="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600" b="1" smtClean="0">
                          <a:latin typeface="Times New Roman"/>
                          <a:ea typeface="Times New Roman"/>
                        </a:rPr>
                        <a:t>Creşte</a:t>
                      </a:r>
                      <a:r>
                        <a:rPr lang="ro-RO" sz="1600" smtClean="0">
                          <a:latin typeface="Times New Roman"/>
                          <a:ea typeface="Times New Roman"/>
                        </a:rPr>
                        <a:t> </a:t>
                      </a:r>
                      <a:r>
                        <a:rPr lang="ro-RO" sz="1600" dirty="0">
                          <a:latin typeface="Times New Roman"/>
                          <a:ea typeface="Times New Roman"/>
                        </a:rPr>
                        <a:t>– contul de disponibil de la banca</a:t>
                      </a:r>
                      <a:endParaRPr lang="en-US" sz="1600" dirty="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600" b="1" smtClean="0">
                          <a:latin typeface="Times New Roman"/>
                          <a:ea typeface="Times New Roman"/>
                        </a:rPr>
                        <a:t>Creşte </a:t>
                      </a:r>
                      <a:r>
                        <a:rPr lang="ro-RO" sz="1600" dirty="0">
                          <a:latin typeface="Times New Roman"/>
                          <a:ea typeface="Times New Roman"/>
                        </a:rPr>
                        <a:t>- capitalul social</a:t>
                      </a:r>
                      <a:endParaRPr lang="en-US" sz="1600" dirty="0">
                        <a:latin typeface="Times New Roman"/>
                        <a:ea typeface="Times New Roman"/>
                      </a:endParaRPr>
                    </a:p>
                  </a:txBody>
                  <a:tcPr marL="68580" marR="68580" marT="0" marB="0"/>
                </a:tc>
              </a:tr>
              <a:tr h="1382512">
                <a:tc>
                  <a:txBody>
                    <a:bodyPr/>
                    <a:lstStyle/>
                    <a:p>
                      <a:r>
                        <a:rPr lang="ro-RO"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a:txBody>
                  <a:tcPr/>
                </a:tc>
                <a:tc>
                  <a:txBody>
                    <a:bodyPr/>
                    <a:lstStyle/>
                    <a:p>
                      <a:pPr marL="0" marR="0" indent="0" algn="l">
                        <a:lnSpc>
                          <a:spcPct val="115000"/>
                        </a:lnSpc>
                        <a:spcBef>
                          <a:spcPts val="0"/>
                        </a:spcBef>
                        <a:spcAft>
                          <a:spcPts val="0"/>
                        </a:spcAft>
                      </a:pPr>
                      <a:r>
                        <a:rPr lang="ro-RO" sz="1600" dirty="0">
                          <a:latin typeface="Times New Roman" pitchFamily="18" charset="0"/>
                          <a:ea typeface="Times New Roman"/>
                          <a:cs typeface="Times New Roman" pitchFamily="18" charset="0"/>
                        </a:rPr>
                        <a:t>Majorare capital social prin incorporarea surselor proprii</a:t>
                      </a:r>
                      <a:endParaRPr lang="en-US" sz="1600" dirty="0">
                        <a:latin typeface="Times New Roman" pitchFamily="18" charset="0"/>
                        <a:ea typeface="Times New Roman"/>
                        <a:cs typeface="Times New Roman" pitchFamily="18" charset="0"/>
                      </a:endParaRPr>
                    </a:p>
                  </a:txBody>
                  <a:tcPr marL="68580" marR="68580" marT="0" marB="0"/>
                </a:tc>
                <a:tc>
                  <a:txBody>
                    <a:bodyPr/>
                    <a:lstStyle/>
                    <a:p>
                      <a:pPr marL="0" marR="0" indent="0" algn="ctr">
                        <a:lnSpc>
                          <a:spcPct val="115000"/>
                        </a:lnSpc>
                        <a:spcBef>
                          <a:spcPts val="0"/>
                        </a:spcBef>
                        <a:spcAft>
                          <a:spcPts val="0"/>
                        </a:spcAft>
                      </a:pPr>
                      <a:endParaRPr lang="ro-RO" sz="1600" dirty="0">
                        <a:latin typeface="Times New Roman" pitchFamily="18" charset="0"/>
                        <a:ea typeface="Times New Roman"/>
                        <a:cs typeface="Times New Roman" pitchFamily="18" charset="0"/>
                      </a:endParaRPr>
                    </a:p>
                    <a:p>
                      <a:pPr marL="0" marR="0" indent="0" algn="ctr">
                        <a:lnSpc>
                          <a:spcPct val="115000"/>
                        </a:lnSpc>
                        <a:spcBef>
                          <a:spcPts val="0"/>
                        </a:spcBef>
                        <a:spcAft>
                          <a:spcPts val="0"/>
                        </a:spcAft>
                      </a:pPr>
                      <a:r>
                        <a:rPr lang="ro-RO" sz="1600" b="1" dirty="0">
                          <a:latin typeface="Times New Roman" pitchFamily="18" charset="0"/>
                          <a:ea typeface="Times New Roman"/>
                          <a:cs typeface="Times New Roman" pitchFamily="18" charset="0"/>
                        </a:rPr>
                        <a:t>—</a:t>
                      </a:r>
                      <a:endParaRPr lang="en-US" sz="1600" dirty="0">
                        <a:latin typeface="Times New Roman" pitchFamily="18" charset="0"/>
                        <a:ea typeface="Times New Roman"/>
                        <a:cs typeface="Times New Roman" pitchFamily="18" charset="0"/>
                      </a:endParaRPr>
                    </a:p>
                  </a:txBody>
                  <a:tcPr marL="68580" marR="68580" marT="0" marB="0"/>
                </a:tc>
                <a:tc>
                  <a:txBody>
                    <a:bodyPr/>
                    <a:lstStyle/>
                    <a:p>
                      <a:pPr marL="0" marR="0" indent="0" algn="just">
                        <a:lnSpc>
                          <a:spcPct val="115000"/>
                        </a:lnSpc>
                        <a:spcBef>
                          <a:spcPts val="0"/>
                        </a:spcBef>
                        <a:spcAft>
                          <a:spcPts val="0"/>
                        </a:spcAft>
                      </a:pPr>
                      <a:r>
                        <a:rPr lang="ro-RO" sz="1600" b="1" dirty="0" smtClean="0">
                          <a:latin typeface="Times New Roman" pitchFamily="18" charset="0"/>
                          <a:ea typeface="Times New Roman"/>
                          <a:cs typeface="Times New Roman" pitchFamily="18" charset="0"/>
                        </a:rPr>
                        <a:t>Creşte</a:t>
                      </a:r>
                      <a:r>
                        <a:rPr lang="ro-RO" sz="1600" dirty="0" smtClean="0">
                          <a:latin typeface="Times New Roman" pitchFamily="18" charset="0"/>
                          <a:ea typeface="Times New Roman"/>
                          <a:cs typeface="Times New Roman" pitchFamily="18" charset="0"/>
                        </a:rPr>
                        <a:t>–capitalul </a:t>
                      </a:r>
                      <a:r>
                        <a:rPr lang="ro-RO" sz="1600" dirty="0">
                          <a:latin typeface="Times New Roman" pitchFamily="18" charset="0"/>
                          <a:ea typeface="Times New Roman"/>
                          <a:cs typeface="Times New Roman" pitchFamily="18" charset="0"/>
                        </a:rPr>
                        <a:t>social</a:t>
                      </a:r>
                      <a:endParaRPr lang="en-US" sz="1600" dirty="0">
                        <a:latin typeface="Times New Roman" pitchFamily="18" charset="0"/>
                        <a:ea typeface="Times New Roman"/>
                        <a:cs typeface="Times New Roman" pitchFamily="18" charset="0"/>
                      </a:endParaRPr>
                    </a:p>
                    <a:p>
                      <a:pPr marL="0" marR="0" indent="0" algn="l">
                        <a:lnSpc>
                          <a:spcPct val="115000"/>
                        </a:lnSpc>
                        <a:spcBef>
                          <a:spcPts val="0"/>
                        </a:spcBef>
                        <a:spcAft>
                          <a:spcPts val="0"/>
                        </a:spcAft>
                      </a:pPr>
                      <a:r>
                        <a:rPr lang="ro-RO" sz="1600" b="1" dirty="0">
                          <a:latin typeface="Times New Roman" pitchFamily="18" charset="0"/>
                          <a:ea typeface="Times New Roman"/>
                          <a:cs typeface="Times New Roman" pitchFamily="18" charset="0"/>
                        </a:rPr>
                        <a:t>Scad </a:t>
                      </a:r>
                      <a:r>
                        <a:rPr lang="ro-RO" sz="1600" dirty="0">
                          <a:latin typeface="Times New Roman" pitchFamily="18" charset="0"/>
                          <a:ea typeface="Times New Roman"/>
                          <a:cs typeface="Times New Roman" pitchFamily="18" charset="0"/>
                        </a:rPr>
                        <a:t>– rezervele, primele, repartizarea profitului</a:t>
                      </a:r>
                      <a:endParaRPr lang="en-US" sz="1600" dirty="0">
                        <a:latin typeface="Times New Roman" pitchFamily="18" charset="0"/>
                        <a:ea typeface="Times New Roman"/>
                        <a:cs typeface="Times New Roman" pitchFamily="18" charset="0"/>
                      </a:endParaRPr>
                    </a:p>
                  </a:txBody>
                  <a:tcPr marL="68580" marR="68580" marT="0" marB="0"/>
                </a:tc>
              </a:tr>
              <a:tr h="1663519">
                <a:tc>
                  <a:txBody>
                    <a:bodyPr/>
                    <a:lstStyle/>
                    <a:p>
                      <a:r>
                        <a:rPr lang="ro-RO"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a:txBody>
                  <a:tcPr/>
                </a:tc>
                <a:tc>
                  <a:txBody>
                    <a:bodyPr/>
                    <a:lstStyle/>
                    <a:p>
                      <a:pPr marL="0" marR="0" indent="0" algn="just">
                        <a:lnSpc>
                          <a:spcPct val="115000"/>
                        </a:lnSpc>
                        <a:spcBef>
                          <a:spcPts val="0"/>
                        </a:spcBef>
                        <a:spcAft>
                          <a:spcPts val="0"/>
                        </a:spcAft>
                      </a:pPr>
                      <a:r>
                        <a:rPr lang="ro-RO" sz="1600" dirty="0">
                          <a:latin typeface="Times New Roman" pitchFamily="18" charset="0"/>
                          <a:ea typeface="Times New Roman"/>
                          <a:cs typeface="Times New Roman" pitchFamily="18" charset="0"/>
                        </a:rPr>
                        <a:t>Î</a:t>
                      </a:r>
                      <a:r>
                        <a:rPr lang="ro-RO" sz="1600" dirty="0" smtClean="0">
                          <a:latin typeface="Times New Roman" pitchFamily="18" charset="0"/>
                          <a:ea typeface="Times New Roman"/>
                          <a:cs typeface="Times New Roman" pitchFamily="18" charset="0"/>
                        </a:rPr>
                        <a:t>mprumut </a:t>
                      </a:r>
                      <a:r>
                        <a:rPr lang="ro-RO" sz="1600" dirty="0">
                          <a:latin typeface="Times New Roman" pitchFamily="18" charset="0"/>
                          <a:ea typeface="Times New Roman"/>
                          <a:cs typeface="Times New Roman" pitchFamily="18" charset="0"/>
                        </a:rPr>
                        <a:t>din emisiuni de </a:t>
                      </a:r>
                      <a:r>
                        <a:rPr lang="ro-RO" sz="1600" dirty="0" smtClean="0">
                          <a:latin typeface="Times New Roman" pitchFamily="18" charset="0"/>
                          <a:ea typeface="Times New Roman"/>
                          <a:cs typeface="Times New Roman" pitchFamily="18" charset="0"/>
                        </a:rPr>
                        <a:t>obligaţiuni</a:t>
                      </a:r>
                      <a:endParaRPr lang="en-US" sz="1600" dirty="0">
                        <a:latin typeface="Times New Roman" pitchFamily="18" charset="0"/>
                        <a:ea typeface="Times New Roman"/>
                        <a:cs typeface="Times New Roman" pitchFamily="18" charset="0"/>
                      </a:endParaRPr>
                    </a:p>
                    <a:p>
                      <a:pPr marL="0" marR="0" indent="0" algn="just">
                        <a:lnSpc>
                          <a:spcPct val="115000"/>
                        </a:lnSpc>
                        <a:spcBef>
                          <a:spcPts val="0"/>
                        </a:spcBef>
                        <a:spcAft>
                          <a:spcPts val="0"/>
                        </a:spcAft>
                      </a:pPr>
                      <a:r>
                        <a:rPr lang="ro-RO" sz="1600" dirty="0">
                          <a:latin typeface="Times New Roman" pitchFamily="18" charset="0"/>
                          <a:ea typeface="Times New Roman"/>
                          <a:cs typeface="Times New Roman" pitchFamily="18" charset="0"/>
                        </a:rPr>
                        <a:t>Conversia </a:t>
                      </a:r>
                      <a:r>
                        <a:rPr lang="ro-RO" sz="1600" dirty="0" smtClean="0">
                          <a:latin typeface="Times New Roman" pitchFamily="18" charset="0"/>
                          <a:ea typeface="Times New Roman"/>
                          <a:cs typeface="Times New Roman" pitchFamily="18" charset="0"/>
                        </a:rPr>
                        <a:t>obligaţiunilor </a:t>
                      </a:r>
                      <a:r>
                        <a:rPr lang="ro-RO" sz="1600" dirty="0">
                          <a:latin typeface="Times New Roman" pitchFamily="18" charset="0"/>
                          <a:ea typeface="Times New Roman"/>
                          <a:cs typeface="Times New Roman" pitchFamily="18" charset="0"/>
                        </a:rPr>
                        <a:t>î</a:t>
                      </a:r>
                      <a:r>
                        <a:rPr lang="ro-RO" sz="1600" dirty="0" smtClean="0">
                          <a:latin typeface="Times New Roman" pitchFamily="18" charset="0"/>
                          <a:ea typeface="Times New Roman"/>
                          <a:cs typeface="Times New Roman" pitchFamily="18" charset="0"/>
                        </a:rPr>
                        <a:t>n acţiuni</a:t>
                      </a:r>
                      <a:endParaRPr lang="en-US" sz="1600" dirty="0">
                        <a:latin typeface="Times New Roman" pitchFamily="18" charset="0"/>
                        <a:ea typeface="Times New Roman"/>
                        <a:cs typeface="Times New Roman" pitchFamily="18" charset="0"/>
                      </a:endParaRPr>
                    </a:p>
                  </a:txBody>
                  <a:tcPr marL="68580" marR="68580" marT="0" marB="0"/>
                </a:tc>
                <a:tc>
                  <a:txBody>
                    <a:bodyPr/>
                    <a:lstStyle/>
                    <a:p>
                      <a:pPr marL="0" marR="0" indent="0" algn="just">
                        <a:lnSpc>
                          <a:spcPct val="115000"/>
                        </a:lnSpc>
                        <a:spcBef>
                          <a:spcPts val="0"/>
                        </a:spcBef>
                        <a:spcAft>
                          <a:spcPts val="0"/>
                        </a:spcAft>
                      </a:pPr>
                      <a:r>
                        <a:rPr lang="ro-RO" sz="1600" b="1" dirty="0" smtClean="0">
                          <a:latin typeface="Times New Roman" pitchFamily="18" charset="0"/>
                          <a:ea typeface="Times New Roman"/>
                          <a:cs typeface="Times New Roman" pitchFamily="18" charset="0"/>
                        </a:rPr>
                        <a:t>Creşte</a:t>
                      </a:r>
                      <a:r>
                        <a:rPr lang="ro-RO" sz="1600" dirty="0" smtClean="0">
                          <a:latin typeface="Times New Roman" pitchFamily="18" charset="0"/>
                          <a:ea typeface="Times New Roman"/>
                          <a:cs typeface="Times New Roman" pitchFamily="18" charset="0"/>
                        </a:rPr>
                        <a:t>–obligaţiuni</a:t>
                      </a:r>
                      <a:endParaRPr lang="en-US" sz="1600" dirty="0">
                        <a:latin typeface="Times New Roman" pitchFamily="18" charset="0"/>
                        <a:ea typeface="Times New Roman"/>
                        <a:cs typeface="Times New Roman" pitchFamily="18" charset="0"/>
                      </a:endParaRPr>
                    </a:p>
                    <a:p>
                      <a:pPr marL="0" marR="0" indent="0" algn="l">
                        <a:lnSpc>
                          <a:spcPct val="115000"/>
                        </a:lnSpc>
                        <a:spcBef>
                          <a:spcPts val="0"/>
                        </a:spcBef>
                        <a:spcAft>
                          <a:spcPts val="0"/>
                        </a:spcAft>
                      </a:pPr>
                      <a:r>
                        <a:rPr lang="ro-RO" sz="1600" b="1" dirty="0" smtClean="0">
                          <a:latin typeface="Times New Roman" pitchFamily="18" charset="0"/>
                          <a:ea typeface="Times New Roman"/>
                          <a:cs typeface="Times New Roman" pitchFamily="18" charset="0"/>
                        </a:rPr>
                        <a:t>Creşte–</a:t>
                      </a:r>
                      <a:r>
                        <a:rPr lang="ro-RO" sz="1600" dirty="0" smtClean="0">
                          <a:latin typeface="Times New Roman" pitchFamily="18" charset="0"/>
                          <a:ea typeface="Times New Roman"/>
                          <a:cs typeface="Times New Roman" pitchFamily="18" charset="0"/>
                        </a:rPr>
                        <a:t>acţiuni </a:t>
                      </a:r>
                      <a:r>
                        <a:rPr lang="ro-RO" sz="1600" dirty="0">
                          <a:latin typeface="Times New Roman" pitchFamily="18" charset="0"/>
                          <a:ea typeface="Times New Roman"/>
                          <a:cs typeface="Times New Roman" pitchFamily="18" charset="0"/>
                        </a:rPr>
                        <a:t>proprii</a:t>
                      </a:r>
                      <a:endParaRPr lang="en-US" sz="1600" dirty="0">
                        <a:latin typeface="Times New Roman" pitchFamily="18" charset="0"/>
                        <a:ea typeface="Times New Roman"/>
                        <a:cs typeface="Times New Roman" pitchFamily="18" charset="0"/>
                      </a:endParaRPr>
                    </a:p>
                    <a:p>
                      <a:pPr marL="0" marR="0" indent="0" algn="just">
                        <a:lnSpc>
                          <a:spcPct val="115000"/>
                        </a:lnSpc>
                        <a:spcBef>
                          <a:spcPts val="0"/>
                        </a:spcBef>
                        <a:spcAft>
                          <a:spcPts val="0"/>
                        </a:spcAft>
                      </a:pPr>
                      <a:r>
                        <a:rPr lang="ro-RO" sz="1600" b="1" dirty="0">
                          <a:latin typeface="Times New Roman" pitchFamily="18" charset="0"/>
                          <a:ea typeface="Times New Roman"/>
                          <a:cs typeface="Times New Roman" pitchFamily="18" charset="0"/>
                        </a:rPr>
                        <a:t>Scade -</a:t>
                      </a:r>
                      <a:r>
                        <a:rPr lang="ro-RO" sz="1600" dirty="0">
                          <a:latin typeface="Times New Roman" pitchFamily="18" charset="0"/>
                          <a:ea typeface="Times New Roman"/>
                          <a:cs typeface="Times New Roman" pitchFamily="18" charset="0"/>
                        </a:rPr>
                        <a:t> </a:t>
                      </a:r>
                      <a:r>
                        <a:rPr lang="ro-RO" sz="1600" dirty="0" smtClean="0">
                          <a:latin typeface="Times New Roman" pitchFamily="18" charset="0"/>
                          <a:ea typeface="Times New Roman"/>
                          <a:cs typeface="Times New Roman" pitchFamily="18" charset="0"/>
                        </a:rPr>
                        <a:t>obligaţiuni</a:t>
                      </a:r>
                      <a:endParaRPr lang="en-US" sz="1600" dirty="0">
                        <a:latin typeface="Times New Roman" pitchFamily="18" charset="0"/>
                        <a:ea typeface="Times New Roman"/>
                        <a:cs typeface="Times New Roman" pitchFamily="18" charset="0"/>
                      </a:endParaRPr>
                    </a:p>
                  </a:txBody>
                  <a:tcPr marL="68580" marR="68580" marT="0" marB="0"/>
                </a:tc>
                <a:tc>
                  <a:txBody>
                    <a:bodyPr/>
                    <a:lstStyle/>
                    <a:p>
                      <a:pPr marL="0" marR="0" indent="0" algn="l">
                        <a:lnSpc>
                          <a:spcPct val="115000"/>
                        </a:lnSpc>
                        <a:spcBef>
                          <a:spcPts val="0"/>
                        </a:spcBef>
                        <a:spcAft>
                          <a:spcPts val="0"/>
                        </a:spcAft>
                      </a:pPr>
                      <a:r>
                        <a:rPr lang="ro-RO" sz="1600" b="1" dirty="0" smtClean="0">
                          <a:latin typeface="Times New Roman" pitchFamily="18" charset="0"/>
                          <a:ea typeface="Times New Roman"/>
                          <a:cs typeface="Times New Roman" pitchFamily="18" charset="0"/>
                        </a:rPr>
                        <a:t>Creşte</a:t>
                      </a:r>
                      <a:r>
                        <a:rPr lang="ro-RO" sz="1600" dirty="0" smtClean="0">
                          <a:latin typeface="Times New Roman" pitchFamily="18" charset="0"/>
                          <a:ea typeface="Times New Roman"/>
                          <a:cs typeface="Times New Roman" pitchFamily="18" charset="0"/>
                        </a:rPr>
                        <a:t> </a:t>
                      </a:r>
                      <a:r>
                        <a:rPr lang="ro-RO" sz="1600" dirty="0">
                          <a:latin typeface="Times New Roman" pitchFamily="18" charset="0"/>
                          <a:ea typeface="Times New Roman"/>
                          <a:cs typeface="Times New Roman" pitchFamily="18" charset="0"/>
                        </a:rPr>
                        <a:t>– </a:t>
                      </a:r>
                      <a:r>
                        <a:rPr lang="ro-RO" sz="1600" dirty="0" smtClean="0">
                          <a:latin typeface="Times New Roman" pitchFamily="18" charset="0"/>
                          <a:ea typeface="Times New Roman"/>
                          <a:cs typeface="Times New Roman" pitchFamily="18" charset="0"/>
                        </a:rPr>
                        <a:t>împrumut </a:t>
                      </a:r>
                      <a:r>
                        <a:rPr lang="ro-RO" sz="1600" dirty="0">
                          <a:latin typeface="Times New Roman" pitchFamily="18" charset="0"/>
                          <a:ea typeface="Times New Roman"/>
                          <a:cs typeface="Times New Roman" pitchFamily="18" charset="0"/>
                        </a:rPr>
                        <a:t>din emisiuni de </a:t>
                      </a:r>
                      <a:r>
                        <a:rPr lang="ro-RO" sz="1600" dirty="0" smtClean="0">
                          <a:latin typeface="Times New Roman" pitchFamily="18" charset="0"/>
                          <a:ea typeface="Times New Roman"/>
                          <a:cs typeface="Times New Roman" pitchFamily="18" charset="0"/>
                        </a:rPr>
                        <a:t>obligaţiuni</a:t>
                      </a:r>
                      <a:endParaRPr lang="en-US" sz="1600" dirty="0">
                        <a:latin typeface="Times New Roman" pitchFamily="18" charset="0"/>
                        <a:ea typeface="Times New Roman"/>
                        <a:cs typeface="Times New Roman" pitchFamily="18" charset="0"/>
                      </a:endParaRPr>
                    </a:p>
                    <a:p>
                      <a:pPr marL="0" marR="0" indent="0" algn="just">
                        <a:lnSpc>
                          <a:spcPct val="115000"/>
                        </a:lnSpc>
                        <a:spcBef>
                          <a:spcPts val="0"/>
                        </a:spcBef>
                        <a:spcAft>
                          <a:spcPts val="0"/>
                        </a:spcAft>
                      </a:pPr>
                      <a:r>
                        <a:rPr lang="ro-RO" sz="1600" dirty="0">
                          <a:latin typeface="Times New Roman" pitchFamily="18" charset="0"/>
                          <a:ea typeface="Times New Roman"/>
                          <a:cs typeface="Times New Roman" pitchFamily="18" charset="0"/>
                        </a:rPr>
                        <a:t> </a:t>
                      </a:r>
                      <a:r>
                        <a:rPr lang="ro-RO" sz="1600" b="1" dirty="0" smtClean="0">
                          <a:latin typeface="Times New Roman" pitchFamily="18" charset="0"/>
                          <a:ea typeface="Times New Roman"/>
                          <a:cs typeface="Times New Roman" pitchFamily="18" charset="0"/>
                        </a:rPr>
                        <a:t>Creşte-</a:t>
                      </a:r>
                      <a:r>
                        <a:rPr lang="ro-RO" sz="1600" dirty="0" smtClean="0">
                          <a:latin typeface="Times New Roman" pitchFamily="18" charset="0"/>
                          <a:ea typeface="Times New Roman"/>
                          <a:cs typeface="Times New Roman" pitchFamily="18" charset="0"/>
                        </a:rPr>
                        <a:t>capitalul </a:t>
                      </a:r>
                      <a:r>
                        <a:rPr lang="ro-RO" sz="1600" dirty="0">
                          <a:latin typeface="Times New Roman" pitchFamily="18" charset="0"/>
                          <a:ea typeface="Times New Roman"/>
                          <a:cs typeface="Times New Roman" pitchFamily="18" charset="0"/>
                        </a:rPr>
                        <a:t>social</a:t>
                      </a:r>
                      <a:endParaRPr lang="en-US" sz="1600" dirty="0">
                        <a:latin typeface="Times New Roman" pitchFamily="18" charset="0"/>
                        <a:ea typeface="Times New Roman"/>
                        <a:cs typeface="Times New Roman" pitchFamily="18" charset="0"/>
                      </a:endParaRPr>
                    </a:p>
                    <a:p>
                      <a:pPr marL="0" marR="0" indent="0" algn="l">
                        <a:lnSpc>
                          <a:spcPct val="115000"/>
                        </a:lnSpc>
                        <a:spcBef>
                          <a:spcPts val="0"/>
                        </a:spcBef>
                        <a:spcAft>
                          <a:spcPts val="0"/>
                        </a:spcAft>
                      </a:pPr>
                      <a:r>
                        <a:rPr lang="ro-RO" sz="1600" b="1" dirty="0">
                          <a:latin typeface="Times New Roman" pitchFamily="18" charset="0"/>
                          <a:ea typeface="Times New Roman"/>
                          <a:cs typeface="Times New Roman" pitchFamily="18" charset="0"/>
                        </a:rPr>
                        <a:t> Scade-</a:t>
                      </a:r>
                      <a:r>
                        <a:rPr lang="ro-RO" sz="1600" dirty="0">
                          <a:latin typeface="Times New Roman" pitchFamily="18" charset="0"/>
                          <a:ea typeface="Times New Roman"/>
                          <a:cs typeface="Times New Roman" pitchFamily="18" charset="0"/>
                        </a:rPr>
                        <a:t> </a:t>
                      </a:r>
                      <a:r>
                        <a:rPr lang="ro-RO" sz="1600" dirty="0" smtClean="0">
                          <a:latin typeface="Times New Roman" pitchFamily="18" charset="0"/>
                          <a:ea typeface="Times New Roman"/>
                          <a:cs typeface="Times New Roman" pitchFamily="18" charset="0"/>
                        </a:rPr>
                        <a:t>împrumut </a:t>
                      </a:r>
                      <a:r>
                        <a:rPr lang="ro-RO" sz="1600" dirty="0">
                          <a:latin typeface="Times New Roman" pitchFamily="18" charset="0"/>
                          <a:ea typeface="Times New Roman"/>
                          <a:cs typeface="Times New Roman" pitchFamily="18" charset="0"/>
                        </a:rPr>
                        <a:t>din emisiuni de </a:t>
                      </a:r>
                      <a:r>
                        <a:rPr lang="ro-RO" sz="1600" dirty="0" smtClean="0">
                          <a:latin typeface="Times New Roman" pitchFamily="18" charset="0"/>
                          <a:ea typeface="Times New Roman"/>
                          <a:cs typeface="Times New Roman" pitchFamily="18" charset="0"/>
                        </a:rPr>
                        <a:t>obligaţiuni</a:t>
                      </a:r>
                      <a:endParaRPr lang="en-US" sz="1600" dirty="0">
                        <a:latin typeface="Times New Roman" pitchFamily="18" charset="0"/>
                        <a:ea typeface="Times New Roman"/>
                        <a:cs typeface="Times New Roman" pitchFamily="18" charset="0"/>
                      </a:endParaRPr>
                    </a:p>
                  </a:txBody>
                  <a:tcPr marL="68580" marR="68580" marT="0" marB="0"/>
                </a:tc>
              </a:tr>
              <a:tr h="398576">
                <a:tc>
                  <a:txBody>
                    <a:bodyPr/>
                    <a:lstStyle/>
                    <a:p>
                      <a:r>
                        <a:rPr lang="ro-RO"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a:txBody>
                  <a:tcPr/>
                </a:tc>
                <a:tc>
                  <a:txBody>
                    <a:bodyPr/>
                    <a:lstStyle/>
                    <a:p>
                      <a:pPr marL="0" marR="0" indent="0" algn="just">
                        <a:lnSpc>
                          <a:spcPct val="115000"/>
                        </a:lnSpc>
                        <a:spcBef>
                          <a:spcPts val="0"/>
                        </a:spcBef>
                        <a:spcAft>
                          <a:spcPts val="0"/>
                        </a:spcAft>
                      </a:pPr>
                      <a:r>
                        <a:rPr lang="ro-RO" sz="1600">
                          <a:latin typeface="Times New Roman" pitchFamily="18" charset="0"/>
                          <a:ea typeface="Times New Roman"/>
                          <a:cs typeface="Times New Roman" pitchFamily="18" charset="0"/>
                        </a:rPr>
                        <a:t>Amortizarea unui mijloc de transport </a:t>
                      </a:r>
                      <a:endParaRPr lang="en-US" sz="1600">
                        <a:latin typeface="Times New Roman" pitchFamily="18" charset="0"/>
                        <a:ea typeface="Times New Roman"/>
                        <a:cs typeface="Times New Roman" pitchFamily="18" charset="0"/>
                      </a:endParaRPr>
                    </a:p>
                  </a:txBody>
                  <a:tcPr marL="68580" marR="68580" marT="0" marB="0"/>
                </a:tc>
                <a:tc>
                  <a:txBody>
                    <a:bodyPr/>
                    <a:lstStyle/>
                    <a:p>
                      <a:pPr marL="0" marR="0" indent="0" algn="just">
                        <a:lnSpc>
                          <a:spcPct val="115000"/>
                        </a:lnSpc>
                        <a:spcBef>
                          <a:spcPts val="0"/>
                        </a:spcBef>
                        <a:spcAft>
                          <a:spcPts val="0"/>
                        </a:spcAft>
                      </a:pPr>
                      <a:r>
                        <a:rPr lang="ro-RO" sz="1600" b="1" dirty="0" smtClean="0">
                          <a:latin typeface="Times New Roman" pitchFamily="18" charset="0"/>
                          <a:ea typeface="Times New Roman"/>
                          <a:cs typeface="Times New Roman" pitchFamily="18" charset="0"/>
                        </a:rPr>
                        <a:t>Creşte </a:t>
                      </a:r>
                      <a:r>
                        <a:rPr lang="ro-RO" sz="1600" b="1" dirty="0">
                          <a:latin typeface="Times New Roman" pitchFamily="18" charset="0"/>
                          <a:ea typeface="Times New Roman"/>
                          <a:cs typeface="Times New Roman" pitchFamily="18" charset="0"/>
                        </a:rPr>
                        <a:t>- </a:t>
                      </a:r>
                      <a:r>
                        <a:rPr lang="ro-RO" sz="1600" dirty="0">
                          <a:latin typeface="Times New Roman" pitchFamily="18" charset="0"/>
                          <a:ea typeface="Times New Roman"/>
                          <a:cs typeface="Times New Roman" pitchFamily="18" charset="0"/>
                        </a:rPr>
                        <a:t>cheltuieli</a:t>
                      </a:r>
                      <a:endParaRPr lang="en-US" sz="1600" dirty="0">
                        <a:latin typeface="Times New Roman" pitchFamily="18" charset="0"/>
                        <a:ea typeface="Times New Roman"/>
                        <a:cs typeface="Times New Roman" pitchFamily="18" charset="0"/>
                      </a:endParaRPr>
                    </a:p>
                  </a:txBody>
                  <a:tcPr marL="68580" marR="68580" marT="0" marB="0"/>
                </a:tc>
                <a:tc>
                  <a:txBody>
                    <a:bodyPr/>
                    <a:lstStyle/>
                    <a:p>
                      <a:pPr marL="0" marR="0" indent="0" algn="just">
                        <a:lnSpc>
                          <a:spcPct val="115000"/>
                        </a:lnSpc>
                        <a:spcBef>
                          <a:spcPts val="0"/>
                        </a:spcBef>
                        <a:spcAft>
                          <a:spcPts val="0"/>
                        </a:spcAft>
                      </a:pPr>
                      <a:r>
                        <a:rPr lang="ro-RO" sz="1600" b="1" dirty="0" smtClean="0">
                          <a:latin typeface="Times New Roman" pitchFamily="18" charset="0"/>
                          <a:ea typeface="Times New Roman"/>
                          <a:cs typeface="Times New Roman" pitchFamily="18" charset="0"/>
                        </a:rPr>
                        <a:t>Creşte- </a:t>
                      </a:r>
                      <a:r>
                        <a:rPr lang="ro-RO" sz="1600" dirty="0">
                          <a:latin typeface="Times New Roman" pitchFamily="18" charset="0"/>
                          <a:ea typeface="Times New Roman"/>
                          <a:cs typeface="Times New Roman" pitchFamily="18" charset="0"/>
                        </a:rPr>
                        <a:t>Amortizarea</a:t>
                      </a:r>
                      <a:r>
                        <a:rPr lang="ro-RO" sz="1600" b="1" dirty="0">
                          <a:latin typeface="Times New Roman" pitchFamily="18" charset="0"/>
                          <a:ea typeface="Times New Roman"/>
                          <a:cs typeface="Times New Roman" pitchFamily="18" charset="0"/>
                        </a:rPr>
                        <a:t> </a:t>
                      </a:r>
                      <a:endParaRPr lang="en-US" sz="1600" dirty="0">
                        <a:latin typeface="Times New Roman" pitchFamily="18" charset="0"/>
                        <a:ea typeface="Times New Roman"/>
                        <a:cs typeface="Times New Roman" pitchFamily="18" charset="0"/>
                      </a:endParaRPr>
                    </a:p>
                  </a:txBody>
                  <a:tcPr marL="68580" marR="68580" marT="0" marB="0"/>
                </a:tc>
              </a:tr>
            </a:tbl>
          </a:graphicData>
        </a:graphic>
      </p:graphicFrame>
      <p:sp>
        <p:nvSpPr>
          <p:cNvPr id="5121" name="Rectangle 1"/>
          <p:cNvSpPr>
            <a:spLocks noChangeArrowheads="1"/>
          </p:cNvSpPr>
          <p:nvPr/>
        </p:nvSpPr>
        <p:spPr bwMode="auto">
          <a:xfrm>
            <a:off x="1676400" y="273278"/>
            <a:ext cx="5943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STUDIU DE CAZ S.C.” APA OLTENIA” S.A. CRAIOVA</a:t>
            </a:r>
            <a:endParaRPr kumimoji="0" lang="ro-RO"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nvPr>
        </p:nvGraphicFramePr>
        <p:xfrm>
          <a:off x="228600" y="1066799"/>
          <a:ext cx="4267200" cy="5410200"/>
        </p:xfrm>
        <a:graphic>
          <a:graphicData uri="http://schemas.openxmlformats.org/drawingml/2006/table">
            <a:tbl>
              <a:tblPr firstRow="1" bandRow="1">
                <a:tableStyleId>{21E4AEA4-8DFA-4A89-87EB-49C32662AFE0}</a:tableStyleId>
              </a:tblPr>
              <a:tblGrid>
                <a:gridCol w="838200"/>
                <a:gridCol w="1295400"/>
                <a:gridCol w="1066800"/>
                <a:gridCol w="1066800"/>
              </a:tblGrid>
              <a:tr h="1352550">
                <a:tc>
                  <a:txBody>
                    <a:bodyPr/>
                    <a:lstStyle/>
                    <a:p>
                      <a:pPr marL="342900" marR="0" lvl="0" indent="-342900" algn="just">
                        <a:lnSpc>
                          <a:spcPct val="115000"/>
                        </a:lnSpc>
                        <a:spcBef>
                          <a:spcPts val="0"/>
                        </a:spcBef>
                        <a:spcAft>
                          <a:spcPts val="0"/>
                        </a:spcAft>
                        <a:buFont typeface="+mj-lt"/>
                        <a:buNone/>
                      </a:pPr>
                      <a:r>
                        <a:rPr lang="ro-RO" sz="1200" dirty="0" smtClean="0"/>
                        <a:t>6</a:t>
                      </a:r>
                      <a:endParaRPr lang="ro-RO" sz="1200" b="1" dirty="0">
                        <a:solidFill>
                          <a:schemeClr val="tx1"/>
                        </a:solidFill>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dirty="0"/>
                        <a:t>Acoperirea unei pierderi precedente</a:t>
                      </a:r>
                      <a:endParaRPr lang="en-US" sz="1200" dirty="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200" dirty="0"/>
                        <a:t>Scade- rezultatul reportat</a:t>
                      </a:r>
                      <a:endParaRPr lang="en-US" sz="1200" dirty="0">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dirty="0"/>
                        <a:t>Scade- capitalul social</a:t>
                      </a:r>
                      <a:endParaRPr lang="en-US" sz="1200" dirty="0">
                        <a:latin typeface="Times New Roman"/>
                        <a:ea typeface="Times New Roman"/>
                      </a:endParaRPr>
                    </a:p>
                  </a:txBody>
                  <a:tcPr marL="68580" marR="68580" marT="0" marB="0"/>
                </a:tc>
              </a:tr>
              <a:tr h="1352550">
                <a:tc>
                  <a:txBody>
                    <a:bodyPr/>
                    <a:lstStyle/>
                    <a:p>
                      <a:pPr marL="342900" marR="0" lvl="0" indent="-342900" algn="just">
                        <a:lnSpc>
                          <a:spcPct val="115000"/>
                        </a:lnSpc>
                        <a:spcBef>
                          <a:spcPts val="0"/>
                        </a:spcBef>
                        <a:spcAft>
                          <a:spcPts val="0"/>
                        </a:spcAft>
                        <a:buFont typeface="+mj-lt"/>
                        <a:buNone/>
                      </a:pPr>
                      <a:r>
                        <a:rPr lang="ro-RO" sz="1200" dirty="0" smtClean="0"/>
                        <a:t>7</a:t>
                      </a:r>
                      <a:endParaRPr lang="ro-RO" sz="1200" b="1" dirty="0">
                        <a:solidFill>
                          <a:schemeClr val="tx1"/>
                        </a:solidFill>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dirty="0"/>
                        <a:t>Rascumparare actiuni</a:t>
                      </a:r>
                      <a:endParaRPr lang="en-US" sz="1200" dirty="0">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dirty="0" smtClean="0"/>
                        <a:t>Creşte- </a:t>
                      </a:r>
                      <a:r>
                        <a:rPr lang="ro-RO" sz="1200" dirty="0"/>
                        <a:t>actiuni</a:t>
                      </a:r>
                      <a:endParaRPr lang="en-US" sz="1200" dirty="0"/>
                    </a:p>
                    <a:p>
                      <a:pPr marL="0" marR="0" indent="0" algn="l">
                        <a:lnSpc>
                          <a:spcPct val="115000"/>
                        </a:lnSpc>
                        <a:spcBef>
                          <a:spcPts val="0"/>
                        </a:spcBef>
                        <a:spcAft>
                          <a:spcPts val="0"/>
                        </a:spcAft>
                      </a:pPr>
                      <a:r>
                        <a:rPr lang="ro-RO" sz="1200" dirty="0"/>
                        <a:t>Scade- contul de disponibil de la banca</a:t>
                      </a:r>
                      <a:endParaRPr lang="en-US" sz="1200" dirty="0"/>
                    </a:p>
                    <a:p>
                      <a:pPr marL="0" marR="0" indent="0" algn="l">
                        <a:lnSpc>
                          <a:spcPct val="115000"/>
                        </a:lnSpc>
                        <a:spcBef>
                          <a:spcPts val="0"/>
                        </a:spcBef>
                        <a:spcAft>
                          <a:spcPts val="0"/>
                        </a:spcAft>
                      </a:pPr>
                      <a:r>
                        <a:rPr lang="ro-RO" sz="1200" dirty="0"/>
                        <a:t>Scade- actiuni</a:t>
                      </a:r>
                      <a:endParaRPr lang="en-US" sz="1200" dirty="0">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dirty="0"/>
                        <a:t>Scade- capitalul social</a:t>
                      </a:r>
                      <a:endParaRPr lang="en-US" sz="1200" dirty="0">
                        <a:latin typeface="Times New Roman"/>
                        <a:ea typeface="Times New Roman"/>
                      </a:endParaRPr>
                    </a:p>
                  </a:txBody>
                  <a:tcPr marL="68580" marR="68580" marT="0" marB="0"/>
                </a:tc>
              </a:tr>
              <a:tr h="1352550">
                <a:tc>
                  <a:txBody>
                    <a:bodyPr/>
                    <a:lstStyle/>
                    <a:p>
                      <a:pPr marL="342900" marR="0" lvl="0" indent="-342900" algn="just">
                        <a:lnSpc>
                          <a:spcPct val="115000"/>
                        </a:lnSpc>
                        <a:spcBef>
                          <a:spcPts val="0"/>
                        </a:spcBef>
                        <a:spcAft>
                          <a:spcPts val="0"/>
                        </a:spcAft>
                        <a:buFont typeface="+mj-lt"/>
                        <a:buNone/>
                      </a:pPr>
                      <a:r>
                        <a:rPr lang="ro-RO" sz="1200" dirty="0" smtClean="0"/>
                        <a:t>8</a:t>
                      </a:r>
                      <a:endParaRPr lang="ro-RO" sz="1200" b="1" dirty="0">
                        <a:solidFill>
                          <a:schemeClr val="tx1"/>
                        </a:solidFill>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a:t>Reevaluare mijloc de transport</a:t>
                      </a:r>
                      <a:endParaRPr lang="en-US" sz="120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200" dirty="0" smtClean="0"/>
                        <a:t>Creşte- </a:t>
                      </a:r>
                      <a:r>
                        <a:rPr lang="ro-RO" sz="1200" dirty="0"/>
                        <a:t>mijloc de transport</a:t>
                      </a:r>
                      <a:endParaRPr lang="en-US" sz="1200" dirty="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200" dirty="0" smtClean="0"/>
                        <a:t>Creşte-rezerve </a:t>
                      </a:r>
                      <a:r>
                        <a:rPr lang="ro-RO" sz="1200" dirty="0"/>
                        <a:t>din reevaluare</a:t>
                      </a:r>
                      <a:endParaRPr lang="en-US" sz="1200" dirty="0">
                        <a:latin typeface="Times New Roman"/>
                        <a:ea typeface="Times New Roman"/>
                      </a:endParaRPr>
                    </a:p>
                  </a:txBody>
                  <a:tcPr marL="68580" marR="68580" marT="0" marB="0"/>
                </a:tc>
              </a:tr>
              <a:tr h="1352550">
                <a:tc>
                  <a:txBody>
                    <a:bodyPr/>
                    <a:lstStyle/>
                    <a:p>
                      <a:pPr marL="342900" marR="0" lvl="0" indent="-342900" algn="just">
                        <a:lnSpc>
                          <a:spcPct val="115000"/>
                        </a:lnSpc>
                        <a:spcBef>
                          <a:spcPts val="0"/>
                        </a:spcBef>
                        <a:spcAft>
                          <a:spcPts val="0"/>
                        </a:spcAft>
                        <a:buFont typeface="+mj-lt"/>
                        <a:buNone/>
                      </a:pPr>
                      <a:r>
                        <a:rPr lang="ro-RO" sz="1200" dirty="0" smtClean="0"/>
                        <a:t>9</a:t>
                      </a:r>
                      <a:endParaRPr lang="ro-RO" sz="1200" b="1" dirty="0">
                        <a:solidFill>
                          <a:schemeClr val="tx1"/>
                        </a:solidFill>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dirty="0"/>
                        <a:t>Constituire rezerva legala</a:t>
                      </a:r>
                      <a:endParaRPr lang="en-US" sz="1200" dirty="0">
                        <a:latin typeface="Times New Roman"/>
                        <a:ea typeface="Times New Roman"/>
                      </a:endParaRPr>
                    </a:p>
                  </a:txBody>
                  <a:tcPr marL="68580" marR="68580" marT="0" marB="0"/>
                </a:tc>
                <a:tc>
                  <a:txBody>
                    <a:bodyPr/>
                    <a:lstStyle/>
                    <a:p>
                      <a:pPr marL="0" marR="0" indent="0" algn="ctr">
                        <a:lnSpc>
                          <a:spcPct val="115000"/>
                        </a:lnSpc>
                        <a:spcBef>
                          <a:spcPts val="0"/>
                        </a:spcBef>
                        <a:spcAft>
                          <a:spcPts val="0"/>
                        </a:spcAft>
                      </a:pPr>
                      <a:r>
                        <a:rPr lang="ro-RO" sz="1200" dirty="0"/>
                        <a:t>―</a:t>
                      </a:r>
                      <a:endParaRPr lang="en-US" sz="1200" dirty="0">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dirty="0" smtClean="0"/>
                        <a:t>Creste-rezerva </a:t>
                      </a:r>
                      <a:r>
                        <a:rPr lang="ro-RO" sz="1200" dirty="0"/>
                        <a:t>legala</a:t>
                      </a:r>
                      <a:endParaRPr lang="en-US" sz="1200" dirty="0"/>
                    </a:p>
                    <a:p>
                      <a:pPr marL="0" marR="0" indent="0" algn="just">
                        <a:lnSpc>
                          <a:spcPct val="115000"/>
                        </a:lnSpc>
                        <a:spcBef>
                          <a:spcPts val="0"/>
                        </a:spcBef>
                        <a:spcAft>
                          <a:spcPts val="0"/>
                        </a:spcAft>
                      </a:pPr>
                      <a:r>
                        <a:rPr lang="ro-RO" sz="1200" dirty="0"/>
                        <a:t>Scade- profitul brut</a:t>
                      </a:r>
                      <a:endParaRPr lang="en-US" sz="1200" dirty="0">
                        <a:latin typeface="Times New Roman"/>
                        <a:ea typeface="Times New Roman"/>
                      </a:endParaRPr>
                    </a:p>
                  </a:txBody>
                  <a:tcPr marL="68580" marR="68580" marT="0" marB="0"/>
                </a:tc>
              </a:tr>
            </a:tbl>
          </a:graphicData>
        </a:graphic>
      </p:graphicFrame>
      <p:graphicFrame>
        <p:nvGraphicFramePr>
          <p:cNvPr id="7" name="Content Placeholder 6"/>
          <p:cNvGraphicFramePr>
            <a:graphicFrameLocks noGrp="1"/>
          </p:cNvGraphicFramePr>
          <p:nvPr>
            <p:ph sz="half" idx="2"/>
          </p:nvPr>
        </p:nvGraphicFramePr>
        <p:xfrm>
          <a:off x="4648200" y="1066800"/>
          <a:ext cx="4267200" cy="5440987"/>
        </p:xfrm>
        <a:graphic>
          <a:graphicData uri="http://schemas.openxmlformats.org/drawingml/2006/table">
            <a:tbl>
              <a:tblPr firstRow="1" bandRow="1">
                <a:tableStyleId>{21E4AEA4-8DFA-4A89-87EB-49C32662AFE0}</a:tableStyleId>
              </a:tblPr>
              <a:tblGrid>
                <a:gridCol w="533400"/>
                <a:gridCol w="867770"/>
                <a:gridCol w="1677158"/>
                <a:gridCol w="1188872"/>
              </a:tblGrid>
              <a:tr h="943054">
                <a:tc>
                  <a:txBody>
                    <a:bodyPr/>
                    <a:lstStyle/>
                    <a:p>
                      <a:pPr marL="342900" marR="0" lvl="0" indent="-342900" algn="just">
                        <a:lnSpc>
                          <a:spcPct val="115000"/>
                        </a:lnSpc>
                        <a:spcBef>
                          <a:spcPts val="0"/>
                        </a:spcBef>
                        <a:spcAft>
                          <a:spcPts val="0"/>
                        </a:spcAft>
                        <a:buFont typeface="+mj-lt"/>
                        <a:buNone/>
                      </a:pPr>
                      <a:r>
                        <a:rPr lang="ro-RO" sz="1200" dirty="0" smtClean="0"/>
                        <a:t>10</a:t>
                      </a:r>
                      <a:endParaRPr lang="ro-RO" sz="1200" dirty="0">
                        <a:solidFill>
                          <a:schemeClr val="tx1"/>
                        </a:solidFill>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dirty="0"/>
                        <a:t>Constituire rezerve</a:t>
                      </a:r>
                      <a:endParaRPr lang="en-US" sz="1100" dirty="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200" dirty="0"/>
                        <a:t>Creste - repartizarea profitului</a:t>
                      </a:r>
                      <a:endParaRPr lang="en-US" sz="1100" dirty="0">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a:t>Creste- rezerva</a:t>
                      </a:r>
                      <a:endParaRPr lang="en-US" sz="1100">
                        <a:latin typeface="Times New Roman"/>
                        <a:ea typeface="Times New Roman"/>
                      </a:endParaRPr>
                    </a:p>
                  </a:txBody>
                  <a:tcPr marL="68580" marR="68580" marT="0" marB="0"/>
                </a:tc>
              </a:tr>
              <a:tr h="1725899">
                <a:tc>
                  <a:txBody>
                    <a:bodyPr/>
                    <a:lstStyle/>
                    <a:p>
                      <a:pPr marL="342900" marR="0" lvl="0" indent="-342900" algn="just">
                        <a:lnSpc>
                          <a:spcPct val="115000"/>
                        </a:lnSpc>
                        <a:spcBef>
                          <a:spcPts val="0"/>
                        </a:spcBef>
                        <a:spcAft>
                          <a:spcPts val="0"/>
                        </a:spcAft>
                        <a:buFont typeface="+mj-lt"/>
                        <a:buNone/>
                      </a:pPr>
                      <a:r>
                        <a:rPr lang="ro-RO" sz="1200" dirty="0" smtClean="0"/>
                        <a:t>11</a:t>
                      </a:r>
                      <a:endParaRPr lang="ro-RO" sz="1200" b="1" dirty="0">
                        <a:solidFill>
                          <a:schemeClr val="tx1"/>
                        </a:solidFill>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a:t>Repartizarea profitului</a:t>
                      </a:r>
                      <a:endParaRPr lang="en-US" sz="110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200" dirty="0"/>
                        <a:t>Creste - repartizarea profitului</a:t>
                      </a:r>
                      <a:endParaRPr lang="en-US" sz="1100" dirty="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200"/>
                        <a:t>Creste- rezerva legală, alte rezerve, capitalului social, dividende, rezultatul reportat</a:t>
                      </a:r>
                      <a:endParaRPr lang="en-US" sz="1100">
                        <a:latin typeface="Times New Roman"/>
                        <a:ea typeface="Times New Roman"/>
                      </a:endParaRPr>
                    </a:p>
                  </a:txBody>
                  <a:tcPr marL="68580" marR="68580" marT="0" marB="0"/>
                </a:tc>
              </a:tr>
              <a:tr h="1248601">
                <a:tc>
                  <a:txBody>
                    <a:bodyPr/>
                    <a:lstStyle/>
                    <a:p>
                      <a:pPr marL="342900" marR="0" lvl="0" indent="-342900" algn="just">
                        <a:lnSpc>
                          <a:spcPct val="115000"/>
                        </a:lnSpc>
                        <a:spcBef>
                          <a:spcPts val="0"/>
                        </a:spcBef>
                        <a:spcAft>
                          <a:spcPts val="0"/>
                        </a:spcAft>
                        <a:buFont typeface="+mj-lt"/>
                        <a:buNone/>
                      </a:pPr>
                      <a:r>
                        <a:rPr lang="ro-RO" sz="1200" dirty="0" smtClean="0"/>
                        <a:t>12</a:t>
                      </a:r>
                      <a:endParaRPr lang="ro-RO" sz="1200" b="1" dirty="0">
                        <a:solidFill>
                          <a:schemeClr val="tx1"/>
                        </a:solidFill>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a:t>Subventie pentru investitii</a:t>
                      </a:r>
                      <a:endParaRPr lang="en-US" sz="110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200"/>
                        <a:t>Creste-- contul de disponibil de la banca</a:t>
                      </a:r>
                      <a:endParaRPr lang="en-US" sz="1100"/>
                    </a:p>
                    <a:p>
                      <a:pPr marL="0" marR="0" indent="0" algn="l">
                        <a:lnSpc>
                          <a:spcPct val="115000"/>
                        </a:lnSpc>
                        <a:spcBef>
                          <a:spcPts val="0"/>
                        </a:spcBef>
                        <a:spcAft>
                          <a:spcPts val="0"/>
                        </a:spcAft>
                      </a:pPr>
                      <a:r>
                        <a:rPr lang="ro-RO" sz="1200"/>
                        <a:t>Scade- contul de disponibil de la banca</a:t>
                      </a:r>
                      <a:endParaRPr lang="en-US" sz="1100"/>
                    </a:p>
                    <a:p>
                      <a:pPr marL="0" marR="0" indent="0" algn="l">
                        <a:lnSpc>
                          <a:spcPct val="115000"/>
                        </a:lnSpc>
                        <a:spcBef>
                          <a:spcPts val="0"/>
                        </a:spcBef>
                        <a:spcAft>
                          <a:spcPts val="0"/>
                        </a:spcAft>
                      </a:pPr>
                      <a:r>
                        <a:rPr lang="ro-RO" sz="1200"/>
                        <a:t>Creste- imobilizare</a:t>
                      </a:r>
                      <a:endParaRPr lang="en-US" sz="1100">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a:t>Creste- subventia</a:t>
                      </a:r>
                      <a:endParaRPr lang="en-US" sz="1100"/>
                    </a:p>
                    <a:p>
                      <a:pPr marL="0" marR="0" indent="0" algn="just">
                        <a:lnSpc>
                          <a:spcPct val="115000"/>
                        </a:lnSpc>
                        <a:spcBef>
                          <a:spcPts val="0"/>
                        </a:spcBef>
                        <a:spcAft>
                          <a:spcPts val="0"/>
                        </a:spcAft>
                      </a:pPr>
                      <a:r>
                        <a:rPr lang="ro-RO" sz="1200"/>
                        <a:t>Scade- subventia</a:t>
                      </a:r>
                      <a:endParaRPr lang="en-US" sz="1100"/>
                    </a:p>
                    <a:p>
                      <a:pPr marL="0" marR="0" indent="0" algn="l">
                        <a:lnSpc>
                          <a:spcPct val="115000"/>
                        </a:lnSpc>
                        <a:spcBef>
                          <a:spcPts val="0"/>
                        </a:spcBef>
                        <a:spcAft>
                          <a:spcPts val="0"/>
                        </a:spcAft>
                      </a:pPr>
                      <a:r>
                        <a:rPr lang="ro-RO" sz="1200"/>
                        <a:t>Cresc- veniturile</a:t>
                      </a:r>
                      <a:endParaRPr lang="en-US" sz="1100">
                        <a:latin typeface="Times New Roman"/>
                        <a:ea typeface="Times New Roman"/>
                      </a:endParaRPr>
                    </a:p>
                  </a:txBody>
                  <a:tcPr marL="68580" marR="68580" marT="0" marB="0"/>
                </a:tc>
              </a:tr>
              <a:tr h="1510162">
                <a:tc>
                  <a:txBody>
                    <a:bodyPr/>
                    <a:lstStyle/>
                    <a:p>
                      <a:pPr marL="342900" marR="0" lvl="0" indent="-342900" algn="just">
                        <a:lnSpc>
                          <a:spcPct val="115000"/>
                        </a:lnSpc>
                        <a:spcBef>
                          <a:spcPts val="0"/>
                        </a:spcBef>
                        <a:spcAft>
                          <a:spcPts val="0"/>
                        </a:spcAft>
                        <a:buFont typeface="+mj-lt"/>
                        <a:buNone/>
                      </a:pPr>
                      <a:r>
                        <a:rPr lang="ro-RO" sz="1200" dirty="0" smtClean="0"/>
                        <a:t>13</a:t>
                      </a:r>
                      <a:endParaRPr lang="ro-RO" sz="1200" b="1" dirty="0">
                        <a:solidFill>
                          <a:schemeClr val="tx1"/>
                        </a:solidFill>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dirty="0"/>
                        <a:t>Constituire si utilizare provizion</a:t>
                      </a:r>
                      <a:endParaRPr lang="en-US" sz="1100" dirty="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200"/>
                        <a:t>Cresc- cheltuielile cu provizioanele</a:t>
                      </a:r>
                      <a:endParaRPr lang="en-US" sz="1100"/>
                    </a:p>
                    <a:p>
                      <a:pPr marL="0" marR="0" indent="0" algn="l">
                        <a:lnSpc>
                          <a:spcPct val="115000"/>
                        </a:lnSpc>
                        <a:spcBef>
                          <a:spcPts val="0"/>
                        </a:spcBef>
                        <a:spcAft>
                          <a:spcPts val="0"/>
                        </a:spcAft>
                      </a:pPr>
                      <a:r>
                        <a:rPr lang="ro-RO" sz="1200"/>
                        <a:t>Cresc- cheltuielile cu materialele</a:t>
                      </a:r>
                      <a:endParaRPr lang="en-US" sz="1100"/>
                    </a:p>
                    <a:p>
                      <a:pPr marL="0" marR="0" indent="0" algn="l">
                        <a:lnSpc>
                          <a:spcPct val="115000"/>
                        </a:lnSpc>
                        <a:spcBef>
                          <a:spcPts val="0"/>
                        </a:spcBef>
                        <a:spcAft>
                          <a:spcPts val="0"/>
                        </a:spcAft>
                      </a:pPr>
                      <a:r>
                        <a:rPr lang="ro-RO" sz="1200"/>
                        <a:t>Cresc- cheltuielile cu salariile</a:t>
                      </a:r>
                      <a:endParaRPr lang="en-US" sz="1100">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dirty="0"/>
                        <a:t>Creste- provizionul</a:t>
                      </a:r>
                      <a:endParaRPr lang="en-US" sz="1100" dirty="0"/>
                    </a:p>
                    <a:p>
                      <a:pPr marL="0" marR="0" indent="0" algn="just">
                        <a:lnSpc>
                          <a:spcPct val="115000"/>
                        </a:lnSpc>
                        <a:spcBef>
                          <a:spcPts val="0"/>
                        </a:spcBef>
                        <a:spcAft>
                          <a:spcPts val="0"/>
                        </a:spcAft>
                      </a:pPr>
                      <a:r>
                        <a:rPr lang="ro-RO" sz="1200" dirty="0"/>
                        <a:t>Scade- provizionul</a:t>
                      </a:r>
                      <a:endParaRPr lang="en-US" sz="1100" dirty="0"/>
                    </a:p>
                    <a:p>
                      <a:pPr marL="0" marR="0" indent="0" algn="l">
                        <a:lnSpc>
                          <a:spcPct val="115000"/>
                        </a:lnSpc>
                        <a:spcBef>
                          <a:spcPts val="0"/>
                        </a:spcBef>
                        <a:spcAft>
                          <a:spcPts val="0"/>
                        </a:spcAft>
                      </a:pPr>
                      <a:r>
                        <a:rPr lang="ro-RO" sz="1200" dirty="0"/>
                        <a:t>Cresc- veniturile din provizioanele</a:t>
                      </a:r>
                      <a:endParaRPr lang="en-US" sz="1100" dirty="0">
                        <a:latin typeface="Times New Roman"/>
                        <a:ea typeface="Times New Roman"/>
                      </a:endParaRPr>
                    </a:p>
                  </a:txBody>
                  <a:tcPr marL="68580" marR="68580" marT="0" marB="0"/>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457200" y="1066800"/>
          <a:ext cx="8382000" cy="5181601"/>
        </p:xfrm>
        <a:graphic>
          <a:graphicData uri="http://schemas.openxmlformats.org/drawingml/2006/table">
            <a:tbl>
              <a:tblPr firstRow="1" bandRow="1">
                <a:tableStyleId>{21E4AEA4-8DFA-4A89-87EB-49C32662AFE0}</a:tableStyleId>
              </a:tblPr>
              <a:tblGrid>
                <a:gridCol w="2095500"/>
                <a:gridCol w="2095500"/>
                <a:gridCol w="2095500"/>
                <a:gridCol w="2095500"/>
              </a:tblGrid>
              <a:tr h="1351722">
                <a:tc>
                  <a:txBody>
                    <a:bodyPr/>
                    <a:lstStyle/>
                    <a:p>
                      <a:pPr marL="342900" marR="0" lvl="0" indent="-342900" algn="just">
                        <a:lnSpc>
                          <a:spcPct val="115000"/>
                        </a:lnSpc>
                        <a:spcBef>
                          <a:spcPts val="0"/>
                        </a:spcBef>
                        <a:spcAft>
                          <a:spcPts val="0"/>
                        </a:spcAft>
                        <a:buFont typeface="+mj-lt"/>
                        <a:buNone/>
                      </a:pPr>
                      <a:r>
                        <a:rPr lang="ro-RO" sz="1200" dirty="0" smtClean="0">
                          <a:latin typeface="Times New Roman" pitchFamily="18" charset="0"/>
                          <a:cs typeface="Times New Roman" pitchFamily="18" charset="0"/>
                        </a:rPr>
                        <a:t>14</a:t>
                      </a:r>
                      <a:endParaRPr lang="ro-RO" sz="1200" b="1"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marL="0" marR="0" indent="0" algn="just">
                        <a:lnSpc>
                          <a:spcPct val="115000"/>
                        </a:lnSpc>
                        <a:spcBef>
                          <a:spcPts val="0"/>
                        </a:spcBef>
                        <a:spcAft>
                          <a:spcPts val="0"/>
                        </a:spcAft>
                      </a:pPr>
                      <a:r>
                        <a:rPr lang="ro-RO" sz="1200" dirty="0"/>
                        <a:t>Credit bancar</a:t>
                      </a:r>
                      <a:endParaRPr lang="en-US" sz="1200" dirty="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200" dirty="0"/>
                        <a:t>Creste-- contul de disponibil de la banca</a:t>
                      </a:r>
                      <a:endParaRPr lang="en-US" sz="1200" dirty="0"/>
                    </a:p>
                    <a:p>
                      <a:pPr marL="0" marR="0" indent="0" algn="l">
                        <a:lnSpc>
                          <a:spcPct val="115000"/>
                        </a:lnSpc>
                        <a:spcBef>
                          <a:spcPts val="0"/>
                        </a:spcBef>
                        <a:spcAft>
                          <a:spcPts val="0"/>
                        </a:spcAft>
                      </a:pPr>
                      <a:r>
                        <a:rPr lang="ro-RO" sz="1200" dirty="0"/>
                        <a:t>Cresc- cheltuielile cu dobanzile</a:t>
                      </a:r>
                      <a:endParaRPr lang="en-US" sz="1200" dirty="0"/>
                    </a:p>
                    <a:p>
                      <a:pPr marL="0" marR="0" indent="0" algn="l">
                        <a:lnSpc>
                          <a:spcPct val="115000"/>
                        </a:lnSpc>
                        <a:spcBef>
                          <a:spcPts val="0"/>
                        </a:spcBef>
                        <a:spcAft>
                          <a:spcPts val="0"/>
                        </a:spcAft>
                      </a:pPr>
                      <a:r>
                        <a:rPr lang="ro-RO" sz="1200" dirty="0"/>
                        <a:t>Scade- contul de disponibil de la banca</a:t>
                      </a:r>
                      <a:endParaRPr lang="en-US" sz="1200" dirty="0">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dirty="0"/>
                        <a:t>Creste- creditul bancar</a:t>
                      </a:r>
                      <a:endParaRPr lang="en-US" sz="1200" dirty="0"/>
                    </a:p>
                    <a:p>
                      <a:pPr marL="0" marR="0" indent="0" algn="just">
                        <a:lnSpc>
                          <a:spcPct val="115000"/>
                        </a:lnSpc>
                        <a:spcBef>
                          <a:spcPts val="0"/>
                        </a:spcBef>
                        <a:spcAft>
                          <a:spcPts val="0"/>
                        </a:spcAft>
                      </a:pPr>
                      <a:r>
                        <a:rPr lang="ro-RO" sz="1200" dirty="0"/>
                        <a:t>Creste- dobanda</a:t>
                      </a:r>
                      <a:endParaRPr lang="en-US" sz="1200" dirty="0"/>
                    </a:p>
                    <a:p>
                      <a:pPr marL="0" marR="0" indent="0" algn="just">
                        <a:lnSpc>
                          <a:spcPct val="115000"/>
                        </a:lnSpc>
                        <a:spcBef>
                          <a:spcPts val="0"/>
                        </a:spcBef>
                        <a:spcAft>
                          <a:spcPts val="0"/>
                        </a:spcAft>
                      </a:pPr>
                      <a:r>
                        <a:rPr lang="ro-RO" sz="1200" dirty="0"/>
                        <a:t>Scade- dobanda</a:t>
                      </a:r>
                      <a:endParaRPr lang="en-US" sz="1200" dirty="0"/>
                    </a:p>
                    <a:p>
                      <a:pPr marL="0" marR="0" indent="0" algn="just">
                        <a:lnSpc>
                          <a:spcPct val="115000"/>
                        </a:lnSpc>
                        <a:spcBef>
                          <a:spcPts val="0"/>
                        </a:spcBef>
                        <a:spcAft>
                          <a:spcPts val="0"/>
                        </a:spcAft>
                      </a:pPr>
                      <a:r>
                        <a:rPr lang="ro-RO" sz="1200" dirty="0"/>
                        <a:t>Scade- creditul bancar</a:t>
                      </a:r>
                      <a:endParaRPr lang="en-US" sz="1200" dirty="0">
                        <a:latin typeface="Times New Roman"/>
                        <a:ea typeface="Times New Roman"/>
                      </a:endParaRPr>
                    </a:p>
                  </a:txBody>
                  <a:tcPr marL="68580" marR="68580" marT="0" marB="0"/>
                </a:tc>
              </a:tr>
              <a:tr h="1351722">
                <a:tc>
                  <a:txBody>
                    <a:bodyPr/>
                    <a:lstStyle/>
                    <a:p>
                      <a:pPr marL="342900" marR="0" lvl="0" indent="-342900" algn="just">
                        <a:lnSpc>
                          <a:spcPct val="115000"/>
                        </a:lnSpc>
                        <a:spcBef>
                          <a:spcPts val="0"/>
                        </a:spcBef>
                        <a:spcAft>
                          <a:spcPts val="0"/>
                        </a:spcAft>
                        <a:buFont typeface="+mj-lt"/>
                        <a:buNone/>
                      </a:pPr>
                      <a:r>
                        <a:rPr lang="ro-RO" sz="1200" dirty="0" smtClean="0">
                          <a:latin typeface="Times New Roman" pitchFamily="18" charset="0"/>
                          <a:cs typeface="Times New Roman" pitchFamily="18" charset="0"/>
                        </a:rPr>
                        <a:t>15</a:t>
                      </a:r>
                      <a:endParaRPr lang="ro-RO" sz="1200" b="1"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marL="0" marR="0" indent="0" algn="just">
                        <a:lnSpc>
                          <a:spcPct val="115000"/>
                        </a:lnSpc>
                        <a:spcBef>
                          <a:spcPts val="0"/>
                        </a:spcBef>
                        <a:spcAft>
                          <a:spcPts val="0"/>
                        </a:spcAft>
                      </a:pPr>
                      <a:r>
                        <a:rPr lang="ro-RO" sz="1200"/>
                        <a:t>Salarii</a:t>
                      </a:r>
                      <a:endParaRPr lang="en-US" sz="120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200" dirty="0"/>
                        <a:t>Cresc- cheltuielile cu salariile</a:t>
                      </a:r>
                      <a:endParaRPr lang="en-US" sz="1200" dirty="0"/>
                    </a:p>
                    <a:p>
                      <a:pPr marL="0" marR="0" indent="0" algn="l">
                        <a:lnSpc>
                          <a:spcPct val="115000"/>
                        </a:lnSpc>
                        <a:spcBef>
                          <a:spcPts val="0"/>
                        </a:spcBef>
                        <a:spcAft>
                          <a:spcPts val="0"/>
                        </a:spcAft>
                      </a:pPr>
                      <a:r>
                        <a:rPr lang="ro-RO" sz="1200" dirty="0"/>
                        <a:t>Cresc- cheltuielile cu asigurarile sociale, protectia sociala, impozit</a:t>
                      </a:r>
                      <a:endParaRPr lang="en-US" sz="1200" dirty="0"/>
                    </a:p>
                    <a:p>
                      <a:pPr marL="0" marR="0" indent="0" algn="l">
                        <a:lnSpc>
                          <a:spcPct val="115000"/>
                        </a:lnSpc>
                        <a:spcBef>
                          <a:spcPts val="0"/>
                        </a:spcBef>
                        <a:spcAft>
                          <a:spcPts val="0"/>
                        </a:spcAft>
                      </a:pPr>
                      <a:r>
                        <a:rPr lang="ro-RO" sz="1200" dirty="0"/>
                        <a:t>Scade- contul de disponibil de la banca</a:t>
                      </a:r>
                      <a:endParaRPr lang="en-US" sz="1200" dirty="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200" dirty="0"/>
                        <a:t>Cresc- salariile</a:t>
                      </a:r>
                      <a:endParaRPr lang="en-US" sz="1200" dirty="0"/>
                    </a:p>
                    <a:p>
                      <a:pPr marL="0" marR="0" indent="0" algn="l">
                        <a:lnSpc>
                          <a:spcPct val="115000"/>
                        </a:lnSpc>
                        <a:spcBef>
                          <a:spcPts val="0"/>
                        </a:spcBef>
                        <a:spcAft>
                          <a:spcPts val="0"/>
                        </a:spcAft>
                      </a:pPr>
                      <a:r>
                        <a:rPr lang="ro-RO" sz="1200" dirty="0"/>
                        <a:t>Cresc- asigurarile sociale, protectia sociala, impozit</a:t>
                      </a:r>
                      <a:endParaRPr lang="en-US" sz="1200" dirty="0"/>
                    </a:p>
                    <a:p>
                      <a:pPr marL="0" marR="0" indent="0" algn="l">
                        <a:lnSpc>
                          <a:spcPct val="115000"/>
                        </a:lnSpc>
                        <a:spcBef>
                          <a:spcPts val="0"/>
                        </a:spcBef>
                        <a:spcAft>
                          <a:spcPts val="0"/>
                        </a:spcAft>
                      </a:pPr>
                      <a:r>
                        <a:rPr lang="ro-RO" sz="1200" dirty="0"/>
                        <a:t>Scad- obligatiile de plata ale salariilor, asigurarile sociale, protectia sociala, impozit</a:t>
                      </a:r>
                      <a:endParaRPr lang="en-US" sz="1200" dirty="0">
                        <a:latin typeface="Times New Roman"/>
                        <a:ea typeface="Times New Roman"/>
                      </a:endParaRPr>
                    </a:p>
                  </a:txBody>
                  <a:tcPr marL="68580" marR="68580" marT="0" marB="0"/>
                </a:tc>
              </a:tr>
              <a:tr h="901148">
                <a:tc>
                  <a:txBody>
                    <a:bodyPr/>
                    <a:lstStyle/>
                    <a:p>
                      <a:pPr marL="342900" marR="0" lvl="0" indent="-342900" algn="just">
                        <a:lnSpc>
                          <a:spcPct val="115000"/>
                        </a:lnSpc>
                        <a:spcBef>
                          <a:spcPts val="0"/>
                        </a:spcBef>
                        <a:spcAft>
                          <a:spcPts val="0"/>
                        </a:spcAft>
                        <a:buFont typeface="+mj-lt"/>
                        <a:buNone/>
                      </a:pPr>
                      <a:r>
                        <a:rPr lang="ro-RO" sz="1200" dirty="0" smtClean="0">
                          <a:latin typeface="Times New Roman" pitchFamily="18" charset="0"/>
                          <a:cs typeface="Times New Roman" pitchFamily="18" charset="0"/>
                        </a:rPr>
                        <a:t>16</a:t>
                      </a:r>
                      <a:endParaRPr lang="ro-RO" sz="1200" b="1"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marL="0" marR="0" indent="0" algn="just">
                        <a:lnSpc>
                          <a:spcPct val="115000"/>
                        </a:lnSpc>
                        <a:spcBef>
                          <a:spcPts val="0"/>
                        </a:spcBef>
                        <a:spcAft>
                          <a:spcPts val="0"/>
                        </a:spcAft>
                      </a:pPr>
                      <a:r>
                        <a:rPr lang="ro-RO" sz="1200"/>
                        <a:t>Stabilirea rezultatului exercitiului</a:t>
                      </a:r>
                      <a:endParaRPr lang="en-US" sz="1200">
                        <a:latin typeface="Times New Roman"/>
                        <a:ea typeface="Times New Roman"/>
                      </a:endParaRPr>
                    </a:p>
                  </a:txBody>
                  <a:tcPr marL="68580" marR="68580" marT="0" marB="0"/>
                </a:tc>
                <a:tc>
                  <a:txBody>
                    <a:bodyPr/>
                    <a:lstStyle/>
                    <a:p>
                      <a:pPr marL="0" marR="0" indent="0" algn="l">
                        <a:lnSpc>
                          <a:spcPct val="115000"/>
                        </a:lnSpc>
                        <a:spcBef>
                          <a:spcPts val="0"/>
                        </a:spcBef>
                        <a:spcAft>
                          <a:spcPts val="0"/>
                        </a:spcAft>
                      </a:pPr>
                      <a:r>
                        <a:rPr lang="ro-RO" sz="1200"/>
                        <a:t>Creste - repartizarea</a:t>
                      </a:r>
                      <a:endParaRPr lang="en-US" sz="1200"/>
                    </a:p>
                    <a:p>
                      <a:pPr marL="0" marR="0" indent="0" algn="l">
                        <a:lnSpc>
                          <a:spcPct val="115000"/>
                        </a:lnSpc>
                        <a:spcBef>
                          <a:spcPts val="0"/>
                        </a:spcBef>
                        <a:spcAft>
                          <a:spcPts val="0"/>
                        </a:spcAft>
                      </a:pPr>
                      <a:r>
                        <a:rPr lang="ro-RO" sz="1200"/>
                        <a:t> profitului</a:t>
                      </a:r>
                      <a:endParaRPr lang="en-US" sz="1200"/>
                    </a:p>
                    <a:p>
                      <a:pPr marL="0" marR="0" indent="0" algn="l">
                        <a:lnSpc>
                          <a:spcPct val="115000"/>
                        </a:lnSpc>
                        <a:spcBef>
                          <a:spcPts val="0"/>
                        </a:spcBef>
                        <a:spcAft>
                          <a:spcPts val="0"/>
                        </a:spcAft>
                      </a:pPr>
                      <a:r>
                        <a:rPr lang="ro-RO" sz="1200"/>
                        <a:t>Cresc- cheltuielile cu impozitul pe profit</a:t>
                      </a:r>
                      <a:endParaRPr lang="en-US" sz="1200">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dirty="0"/>
                        <a:t>Creste- rezerva legală</a:t>
                      </a:r>
                      <a:endParaRPr lang="en-US" sz="1200" dirty="0"/>
                    </a:p>
                    <a:p>
                      <a:pPr marL="0" marR="0" indent="0" algn="just">
                        <a:lnSpc>
                          <a:spcPct val="115000"/>
                        </a:lnSpc>
                        <a:spcBef>
                          <a:spcPts val="0"/>
                        </a:spcBef>
                        <a:spcAft>
                          <a:spcPts val="0"/>
                        </a:spcAft>
                      </a:pPr>
                      <a:r>
                        <a:rPr lang="ro-RO" sz="1200" dirty="0"/>
                        <a:t>Creste- impozitul pe profit</a:t>
                      </a:r>
                      <a:endParaRPr lang="en-US" sz="1200" dirty="0">
                        <a:latin typeface="Times New Roman"/>
                        <a:ea typeface="Times New Roman"/>
                      </a:endParaRPr>
                    </a:p>
                  </a:txBody>
                  <a:tcPr marL="68580" marR="68580" marT="0" marB="0"/>
                </a:tc>
              </a:tr>
              <a:tr h="1577009">
                <a:tc>
                  <a:txBody>
                    <a:bodyPr/>
                    <a:lstStyle/>
                    <a:p>
                      <a:pPr marL="342900" marR="0" lvl="0" indent="-342900" algn="just">
                        <a:lnSpc>
                          <a:spcPct val="115000"/>
                        </a:lnSpc>
                        <a:spcBef>
                          <a:spcPts val="0"/>
                        </a:spcBef>
                        <a:spcAft>
                          <a:spcPts val="0"/>
                        </a:spcAft>
                        <a:buFont typeface="+mj-lt"/>
                        <a:buNone/>
                      </a:pPr>
                      <a:r>
                        <a:rPr lang="ro-RO" sz="1200" dirty="0" smtClean="0">
                          <a:latin typeface="Times New Roman" pitchFamily="18" charset="0"/>
                          <a:cs typeface="Times New Roman" pitchFamily="18" charset="0"/>
                        </a:rPr>
                        <a:t>17</a:t>
                      </a:r>
                      <a:endParaRPr lang="ro-RO" sz="1200" b="1"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marL="0" marR="0" indent="0" algn="l">
                        <a:lnSpc>
                          <a:spcPct val="115000"/>
                        </a:lnSpc>
                        <a:spcBef>
                          <a:spcPts val="0"/>
                        </a:spcBef>
                        <a:spcAft>
                          <a:spcPts val="0"/>
                        </a:spcAft>
                      </a:pPr>
                      <a:r>
                        <a:rPr lang="ro-RO" sz="1200"/>
                        <a:t>Deschidere, utilizare, inchidere acreditiv</a:t>
                      </a:r>
                      <a:endParaRPr lang="en-US" sz="1200">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a:t>Creste – acreditiv</a:t>
                      </a:r>
                      <a:endParaRPr lang="en-US" sz="1200"/>
                    </a:p>
                    <a:p>
                      <a:pPr marL="0" marR="0" indent="0" algn="l">
                        <a:lnSpc>
                          <a:spcPct val="115000"/>
                        </a:lnSpc>
                        <a:spcBef>
                          <a:spcPts val="0"/>
                        </a:spcBef>
                        <a:spcAft>
                          <a:spcPts val="0"/>
                        </a:spcAft>
                      </a:pPr>
                      <a:r>
                        <a:rPr lang="ro-RO" sz="1200"/>
                        <a:t>Scade- contul de disponibil de la banca</a:t>
                      </a:r>
                      <a:endParaRPr lang="en-US" sz="1200"/>
                    </a:p>
                    <a:p>
                      <a:pPr marL="0" marR="0" indent="0" algn="just">
                        <a:lnSpc>
                          <a:spcPct val="115000"/>
                        </a:lnSpc>
                        <a:spcBef>
                          <a:spcPts val="0"/>
                        </a:spcBef>
                        <a:spcAft>
                          <a:spcPts val="0"/>
                        </a:spcAft>
                      </a:pPr>
                      <a:r>
                        <a:rPr lang="ro-RO" sz="1200"/>
                        <a:t>Scade- acreditiv</a:t>
                      </a:r>
                      <a:endParaRPr lang="en-US" sz="1200"/>
                    </a:p>
                    <a:p>
                      <a:pPr marL="0" marR="0" indent="0" algn="l">
                        <a:lnSpc>
                          <a:spcPct val="115000"/>
                        </a:lnSpc>
                        <a:spcBef>
                          <a:spcPts val="0"/>
                        </a:spcBef>
                        <a:spcAft>
                          <a:spcPts val="0"/>
                        </a:spcAft>
                      </a:pPr>
                      <a:r>
                        <a:rPr lang="ro-RO" sz="1200"/>
                        <a:t>Creste-- contul de disponibil de la banca</a:t>
                      </a:r>
                      <a:endParaRPr lang="en-US" sz="1200"/>
                    </a:p>
                    <a:p>
                      <a:pPr marL="0" marR="0" indent="0" algn="just">
                        <a:lnSpc>
                          <a:spcPct val="115000"/>
                        </a:lnSpc>
                        <a:spcBef>
                          <a:spcPts val="0"/>
                        </a:spcBef>
                        <a:spcAft>
                          <a:spcPts val="0"/>
                        </a:spcAft>
                      </a:pPr>
                      <a:r>
                        <a:rPr lang="ro-RO" sz="1200"/>
                        <a:t>Scade- acreditiv</a:t>
                      </a:r>
                      <a:endParaRPr lang="en-US" sz="1200">
                        <a:latin typeface="Times New Roman"/>
                        <a:ea typeface="Times New Roman"/>
                      </a:endParaRPr>
                    </a:p>
                  </a:txBody>
                  <a:tcPr marL="68580" marR="68580" marT="0" marB="0"/>
                </a:tc>
                <a:tc>
                  <a:txBody>
                    <a:bodyPr/>
                    <a:lstStyle/>
                    <a:p>
                      <a:pPr marL="0" marR="0" indent="0" algn="just">
                        <a:lnSpc>
                          <a:spcPct val="115000"/>
                        </a:lnSpc>
                        <a:spcBef>
                          <a:spcPts val="0"/>
                        </a:spcBef>
                        <a:spcAft>
                          <a:spcPts val="0"/>
                        </a:spcAft>
                      </a:pPr>
                      <a:r>
                        <a:rPr lang="ro-RO" sz="1200" dirty="0"/>
                        <a:t>Scade- furnizori</a:t>
                      </a:r>
                      <a:endParaRPr lang="en-US" sz="1200" dirty="0">
                        <a:latin typeface="Times New Roman"/>
                        <a:ea typeface="Times New Roman"/>
                      </a:endParaRPr>
                    </a:p>
                  </a:txBody>
                  <a:tcPr marL="68580" marR="68580" marT="0" marB="0"/>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
          </a:xfrm>
        </p:spPr>
        <p:txBody>
          <a:bodyPr>
            <a:noAutofit/>
          </a:bodyPr>
          <a:lstStyle/>
          <a:p>
            <a:pPr algn="ctr"/>
            <a:r>
              <a:rPr lang="ro-RO" sz="2400" b="1" dirty="0" smtClean="0">
                <a:latin typeface="Times New Roman" pitchFamily="18" charset="0"/>
                <a:cs typeface="Times New Roman" pitchFamily="18" charset="0"/>
              </a:rPr>
              <a:t/>
            </a:r>
            <a:br>
              <a:rPr lang="ro-RO" sz="2400" b="1" dirty="0" smtClean="0">
                <a:latin typeface="Times New Roman" pitchFamily="18" charset="0"/>
                <a:cs typeface="Times New Roman" pitchFamily="18" charset="0"/>
              </a:rPr>
            </a:br>
            <a:r>
              <a:rPr lang="ro-RO" sz="2400" b="1" dirty="0" smtClean="0">
                <a:latin typeface="Times New Roman" pitchFamily="18" charset="0"/>
                <a:cs typeface="Times New Roman" pitchFamily="18" charset="0"/>
              </a:rPr>
              <a:t/>
            </a:r>
            <a:br>
              <a:rPr lang="ro-RO" sz="2400" b="1" dirty="0" smtClean="0">
                <a:latin typeface="Times New Roman" pitchFamily="18" charset="0"/>
                <a:cs typeface="Times New Roman" pitchFamily="18" charset="0"/>
              </a:rPr>
            </a:br>
            <a:r>
              <a:rPr lang="ro-RO" sz="2400" b="1" dirty="0" smtClean="0">
                <a:latin typeface="Times New Roman" pitchFamily="18" charset="0"/>
                <a:cs typeface="Times New Roman" pitchFamily="18" charset="0"/>
              </a:rPr>
              <a:t/>
            </a:r>
            <a:br>
              <a:rPr lang="ro-RO" sz="2400" b="1" dirty="0" smtClean="0">
                <a:latin typeface="Times New Roman" pitchFamily="18" charset="0"/>
                <a:cs typeface="Times New Roman" pitchFamily="18" charset="0"/>
              </a:rPr>
            </a:br>
            <a:r>
              <a:rPr lang="ro-RO" sz="2400" b="1" dirty="0" smtClean="0">
                <a:latin typeface="Times New Roman" pitchFamily="18" charset="0"/>
                <a:cs typeface="Times New Roman" pitchFamily="18" charset="0"/>
              </a:rPr>
              <a:t/>
            </a:r>
            <a:br>
              <a:rPr lang="ro-RO" sz="2400" b="1" dirty="0" smtClean="0">
                <a:latin typeface="Times New Roman" pitchFamily="18" charset="0"/>
                <a:cs typeface="Times New Roman" pitchFamily="18" charset="0"/>
              </a:rPr>
            </a:br>
            <a:r>
              <a:rPr lang="ro-RO" sz="2400" b="1" dirty="0" smtClean="0">
                <a:latin typeface="Times New Roman" pitchFamily="18" charset="0"/>
                <a:cs typeface="Times New Roman" pitchFamily="18" charset="0"/>
              </a:rPr>
              <a:t/>
            </a:r>
            <a:br>
              <a:rPr lang="ro-RO" sz="2400" b="1" dirty="0" smtClean="0">
                <a:latin typeface="Times New Roman" pitchFamily="18" charset="0"/>
                <a:cs typeface="Times New Roman" pitchFamily="18" charset="0"/>
              </a:rPr>
            </a:br>
            <a:r>
              <a:rPr lang="ro-RO" sz="2400" b="1" dirty="0" smtClean="0">
                <a:latin typeface="Times New Roman" pitchFamily="18" charset="0"/>
                <a:cs typeface="Times New Roman" pitchFamily="18" charset="0"/>
              </a:rPr>
              <a:t>BIBLIOGRAFIE</a:t>
            </a:r>
            <a:endParaRPr lang="en-US" sz="2400" b="1" dirty="0">
              <a:latin typeface="Times New Roman" pitchFamily="18" charset="0"/>
              <a:cs typeface="Times New Roman" pitchFamily="18" charset="0"/>
            </a:endParaRPr>
          </a:p>
        </p:txBody>
      </p:sp>
      <p:sp>
        <p:nvSpPr>
          <p:cNvPr id="3" name="Content Placeholder 2"/>
          <p:cNvSpPr>
            <a:spLocks noGrp="1"/>
          </p:cNvSpPr>
          <p:nvPr>
            <p:ph sz="half" idx="1"/>
          </p:nvPr>
        </p:nvSpPr>
        <p:spPr>
          <a:xfrm>
            <a:off x="457200" y="1143000"/>
            <a:ext cx="8077200" cy="5211925"/>
          </a:xfrm>
        </p:spPr>
        <p:txBody>
          <a:bodyPr>
            <a:normAutofit fontScale="62500" lnSpcReduction="20000"/>
          </a:bodyPr>
          <a:lstStyle/>
          <a:p>
            <a:pPr>
              <a:buNone/>
            </a:pPr>
            <a:r>
              <a:rPr lang="ro-RO" dirty="0" smtClean="0"/>
              <a:t> </a:t>
            </a:r>
          </a:p>
          <a:p>
            <a:r>
              <a:rPr lang="ro-RO"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Dumitru </a:t>
            </a:r>
            <a:r>
              <a:rPr lang="ro-RO" dirty="0" smtClean="0">
                <a:latin typeface="Times New Roman" pitchFamily="18" charset="0"/>
                <a:cs typeface="Times New Roman" pitchFamily="18" charset="0"/>
              </a:rPr>
              <a:t>Matiş, Adriana Tiron Tudor, Alexandra Muţiu - Elemente de contabilitate,</a:t>
            </a:r>
            <a:r>
              <a:rPr lang="ro-RO" b="1" i="1"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Editura Accent, Cluj Napoca, 2004</a:t>
            </a:r>
            <a:endParaRPr lang="en-US" dirty="0" smtClean="0">
              <a:latin typeface="Times New Roman" pitchFamily="18" charset="0"/>
              <a:cs typeface="Times New Roman" pitchFamily="18" charset="0"/>
            </a:endParaRPr>
          </a:p>
          <a:p>
            <a:pPr lvl="0"/>
            <a:r>
              <a:rPr lang="ro-RO" dirty="0" smtClean="0">
                <a:latin typeface="Times New Roman" pitchFamily="18" charset="0"/>
                <a:cs typeface="Times New Roman" pitchFamily="18" charset="0"/>
              </a:rPr>
              <a:t>Dumitru Matiş - Bazele contabilităţii pentru viitori economişti,</a:t>
            </a:r>
            <a:r>
              <a:rPr lang="ro-RO" b="1" i="1"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Editura Dacia, Cluj Napoca, 2005</a:t>
            </a:r>
            <a:endParaRPr lang="en-US" dirty="0" smtClean="0">
              <a:latin typeface="Times New Roman" pitchFamily="18" charset="0"/>
              <a:cs typeface="Times New Roman" pitchFamily="18" charset="0"/>
            </a:endParaRPr>
          </a:p>
          <a:p>
            <a:pPr lvl="0"/>
            <a:r>
              <a:rPr lang="ro-RO" dirty="0" smtClean="0">
                <a:latin typeface="Times New Roman" pitchFamily="18" charset="0"/>
                <a:cs typeface="Times New Roman" pitchFamily="18" charset="0"/>
              </a:rPr>
              <a:t>Dumitru Matiş - Bazele contabilităţii. De la practică la teorie,</a:t>
            </a:r>
            <a:r>
              <a:rPr lang="ro-RO" b="1" i="1"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Editura Alma </a:t>
            </a:r>
            <a:r>
              <a:rPr lang="ro-RO" dirty="0" err="1" smtClean="0">
                <a:latin typeface="Times New Roman" pitchFamily="18" charset="0"/>
                <a:cs typeface="Times New Roman" pitchFamily="18" charset="0"/>
              </a:rPr>
              <a:t>Mater</a:t>
            </a:r>
            <a:r>
              <a:rPr lang="ro-RO" dirty="0" smtClean="0">
                <a:latin typeface="Times New Roman" pitchFamily="18" charset="0"/>
                <a:cs typeface="Times New Roman" pitchFamily="18" charset="0"/>
              </a:rPr>
              <a:t>, Cluj Napoca, 2005</a:t>
            </a:r>
            <a:endParaRPr lang="en-US" dirty="0" smtClean="0">
              <a:latin typeface="Times New Roman" pitchFamily="18" charset="0"/>
              <a:cs typeface="Times New Roman" pitchFamily="18" charset="0"/>
            </a:endParaRPr>
          </a:p>
          <a:p>
            <a:pPr lvl="0"/>
            <a:r>
              <a:rPr lang="ro-RO" dirty="0" smtClean="0">
                <a:latin typeface="Times New Roman" pitchFamily="18" charset="0"/>
                <a:cs typeface="Times New Roman" pitchFamily="18" charset="0"/>
              </a:rPr>
              <a:t>Emil </a:t>
            </a:r>
            <a:r>
              <a:rPr lang="ro-RO" dirty="0" err="1" smtClean="0">
                <a:latin typeface="Times New Roman" pitchFamily="18" charset="0"/>
                <a:cs typeface="Times New Roman" pitchFamily="18" charset="0"/>
              </a:rPr>
              <a:t>Horomnea</a:t>
            </a:r>
            <a:r>
              <a:rPr lang="ro-RO" dirty="0" smtClean="0">
                <a:latin typeface="Times New Roman" pitchFamily="18" charset="0"/>
                <a:cs typeface="Times New Roman" pitchFamily="18" charset="0"/>
              </a:rPr>
              <a:t> - Bazele contabilităţii,</a:t>
            </a:r>
            <a:r>
              <a:rPr lang="ro-RO" b="1" i="1"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Editura </a:t>
            </a:r>
            <a:r>
              <a:rPr lang="ro-RO" dirty="0" err="1" smtClean="0">
                <a:latin typeface="Times New Roman" pitchFamily="18" charset="0"/>
                <a:cs typeface="Times New Roman" pitchFamily="18" charset="0"/>
              </a:rPr>
              <a:t>Sedcom</a:t>
            </a:r>
            <a:r>
              <a:rPr lang="ro-RO" dirty="0" smtClean="0">
                <a:latin typeface="Times New Roman" pitchFamily="18" charset="0"/>
                <a:cs typeface="Times New Roman" pitchFamily="18" charset="0"/>
              </a:rPr>
              <a:t> Libris, Iaşi, 2004</a:t>
            </a:r>
            <a:endParaRPr lang="en-US" dirty="0" smtClean="0">
              <a:latin typeface="Times New Roman" pitchFamily="18" charset="0"/>
              <a:cs typeface="Times New Roman" pitchFamily="18" charset="0"/>
            </a:endParaRPr>
          </a:p>
          <a:p>
            <a:pPr lvl="0"/>
            <a:r>
              <a:rPr lang="ro-RO" dirty="0" smtClean="0">
                <a:latin typeface="Times New Roman" pitchFamily="18" charset="0"/>
                <a:cs typeface="Times New Roman" pitchFamily="18" charset="0"/>
              </a:rPr>
              <a:t>Ghe. </a:t>
            </a:r>
            <a:r>
              <a:rPr lang="ro-RO" dirty="0" err="1" smtClean="0">
                <a:latin typeface="Times New Roman" pitchFamily="18" charset="0"/>
                <a:cs typeface="Times New Roman" pitchFamily="18" charset="0"/>
              </a:rPr>
              <a:t>Talaghir</a:t>
            </a:r>
            <a:r>
              <a:rPr lang="ro-RO" dirty="0" smtClean="0">
                <a:latin typeface="Times New Roman" pitchFamily="18" charset="0"/>
                <a:cs typeface="Times New Roman" pitchFamily="18" charset="0"/>
              </a:rPr>
              <a:t>, Ghe. Negoescu – Contabilitatea pe înţelesul tuturor, Ed. </a:t>
            </a:r>
            <a:r>
              <a:rPr lang="ro-RO" dirty="0" err="1" smtClean="0">
                <a:latin typeface="Times New Roman" pitchFamily="18" charset="0"/>
                <a:cs typeface="Times New Roman" pitchFamily="18" charset="0"/>
              </a:rPr>
              <a:t>All</a:t>
            </a:r>
            <a:r>
              <a:rPr lang="ro-RO" dirty="0" smtClean="0">
                <a:latin typeface="Times New Roman" pitchFamily="18" charset="0"/>
                <a:cs typeface="Times New Roman" pitchFamily="18" charset="0"/>
              </a:rPr>
              <a:t>, Bucureşti, 1998</a:t>
            </a:r>
            <a:endParaRPr lang="en-US" dirty="0" smtClean="0">
              <a:latin typeface="Times New Roman" pitchFamily="18" charset="0"/>
              <a:cs typeface="Times New Roman" pitchFamily="18" charset="0"/>
            </a:endParaRPr>
          </a:p>
          <a:p>
            <a:pPr lvl="0"/>
            <a:r>
              <a:rPr lang="ro-RO" dirty="0" smtClean="0">
                <a:latin typeface="Times New Roman" pitchFamily="18" charset="0"/>
                <a:cs typeface="Times New Roman" pitchFamily="18" charset="0"/>
              </a:rPr>
              <a:t>Irimie Popa - Bazele contabilităţii. Fundamente metodologice – Aplicaţii practice,</a:t>
            </a:r>
            <a:r>
              <a:rPr lang="ro-RO" b="1" i="1"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Editura Eikon, Cluj Napoca, 2009</a:t>
            </a:r>
            <a:endParaRPr lang="en-US" dirty="0" smtClean="0">
              <a:latin typeface="Times New Roman" pitchFamily="18" charset="0"/>
              <a:cs typeface="Times New Roman" pitchFamily="18" charset="0"/>
            </a:endParaRPr>
          </a:p>
          <a:p>
            <a:pPr lvl="0"/>
            <a:r>
              <a:rPr lang="ro-RO" dirty="0" smtClean="0">
                <a:latin typeface="Times New Roman" pitchFamily="18" charset="0"/>
                <a:cs typeface="Times New Roman" pitchFamily="18" charset="0"/>
              </a:rPr>
              <a:t>Niculae </a:t>
            </a:r>
            <a:r>
              <a:rPr lang="ro-RO" dirty="0" err="1" smtClean="0">
                <a:latin typeface="Times New Roman" pitchFamily="18" charset="0"/>
                <a:cs typeface="Times New Roman" pitchFamily="18" charset="0"/>
              </a:rPr>
              <a:t>Feleagă</a:t>
            </a:r>
            <a:r>
              <a:rPr lang="ro-RO" dirty="0" smtClean="0">
                <a:latin typeface="Times New Roman" pitchFamily="18" charset="0"/>
                <a:cs typeface="Times New Roman" pitchFamily="18" charset="0"/>
              </a:rPr>
              <a:t> - Bazele contabilităţii,</a:t>
            </a:r>
            <a:r>
              <a:rPr lang="ro-RO" b="1" i="1"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Editura Economică, Bucureşti, 2004</a:t>
            </a:r>
            <a:endParaRPr lang="en-US" dirty="0" smtClean="0">
              <a:latin typeface="Times New Roman" pitchFamily="18" charset="0"/>
              <a:cs typeface="Times New Roman" pitchFamily="18" charset="0"/>
            </a:endParaRPr>
          </a:p>
          <a:p>
            <a:pPr lvl="0"/>
            <a:r>
              <a:rPr lang="ro-RO" dirty="0" smtClean="0">
                <a:latin typeface="Times New Roman" pitchFamily="18" charset="0"/>
                <a:cs typeface="Times New Roman" pitchFamily="18" charset="0"/>
              </a:rPr>
              <a:t>Oprea Calin, Mihai </a:t>
            </a:r>
            <a:r>
              <a:rPr lang="ro-RO" dirty="0" err="1" smtClean="0">
                <a:latin typeface="Times New Roman" pitchFamily="18" charset="0"/>
                <a:cs typeface="Times New Roman" pitchFamily="18" charset="0"/>
              </a:rPr>
              <a:t>Ristea</a:t>
            </a:r>
            <a:r>
              <a:rPr lang="ro-RO" dirty="0" smtClean="0">
                <a:latin typeface="Times New Roman" pitchFamily="18" charset="0"/>
                <a:cs typeface="Times New Roman" pitchFamily="18" charset="0"/>
              </a:rPr>
              <a:t> - Bazele </a:t>
            </a:r>
            <a:r>
              <a:rPr lang="ro-RO" dirty="0" smtClean="0">
                <a:latin typeface="Times New Roman" pitchFamily="18" charset="0"/>
                <a:cs typeface="Times New Roman" pitchFamily="18" charset="0"/>
              </a:rPr>
              <a:t>contabilităţii</a:t>
            </a:r>
            <a:r>
              <a:rPr lang="ro-RO" dirty="0" smtClean="0">
                <a:latin typeface="Times New Roman" pitchFamily="18" charset="0"/>
                <a:cs typeface="Times New Roman" pitchFamily="18" charset="0"/>
              </a:rPr>
              <a:t>, Editura Didactica </a:t>
            </a:r>
            <a:r>
              <a:rPr lang="ro-RO" dirty="0" smtClean="0">
                <a:latin typeface="Times New Roman" pitchFamily="18" charset="0"/>
                <a:cs typeface="Times New Roman" pitchFamily="18" charset="0"/>
              </a:rPr>
              <a:t>şi Pedagogică </a:t>
            </a:r>
            <a:r>
              <a:rPr lang="ro-RO" dirty="0" smtClean="0">
                <a:latin typeface="Times New Roman" pitchFamily="18" charset="0"/>
                <a:cs typeface="Times New Roman" pitchFamily="18" charset="0"/>
              </a:rPr>
              <a:t>Bucureşti, 2007</a:t>
            </a:r>
            <a:endParaRPr lang="en-US" dirty="0" smtClean="0">
              <a:latin typeface="Times New Roman" pitchFamily="18" charset="0"/>
              <a:cs typeface="Times New Roman" pitchFamily="18" charset="0"/>
            </a:endParaRPr>
          </a:p>
          <a:p>
            <a:pPr lvl="0"/>
            <a:r>
              <a:rPr lang="ro-RO" dirty="0" smtClean="0">
                <a:latin typeface="Times New Roman" pitchFamily="18" charset="0"/>
                <a:cs typeface="Times New Roman" pitchFamily="18" charset="0"/>
              </a:rPr>
              <a:t>Oprea Călin, Mihai </a:t>
            </a:r>
            <a:r>
              <a:rPr lang="ro-RO" dirty="0" err="1" smtClean="0">
                <a:latin typeface="Times New Roman" pitchFamily="18" charset="0"/>
                <a:cs typeface="Times New Roman" pitchFamily="18" charset="0"/>
              </a:rPr>
              <a:t>Ristea</a:t>
            </a:r>
            <a:r>
              <a:rPr lang="ro-RO" dirty="0" smtClean="0">
                <a:latin typeface="Times New Roman" pitchFamily="18" charset="0"/>
                <a:cs typeface="Times New Roman" pitchFamily="18" charset="0"/>
              </a:rPr>
              <a:t> - Bazele contabilităţii, Editura Didactică şi Pedagogică R.A.,</a:t>
            </a:r>
            <a:endParaRPr lang="en-US" dirty="0" smtClean="0">
              <a:latin typeface="Times New Roman" pitchFamily="18" charset="0"/>
              <a:cs typeface="Times New Roman" pitchFamily="18" charset="0"/>
            </a:endParaRPr>
          </a:p>
          <a:p>
            <a:pPr lvl="0"/>
            <a:r>
              <a:rPr lang="ro-RO" dirty="0" smtClean="0">
                <a:latin typeface="Times New Roman" pitchFamily="18" charset="0"/>
                <a:cs typeface="Times New Roman" pitchFamily="18" charset="0"/>
              </a:rPr>
              <a:t>Bucureşti, 2004</a:t>
            </a:r>
            <a:endParaRPr lang="en-US" dirty="0" smtClean="0">
              <a:latin typeface="Times New Roman" pitchFamily="18" charset="0"/>
              <a:cs typeface="Times New Roman" pitchFamily="18" charset="0"/>
            </a:endParaRPr>
          </a:p>
          <a:p>
            <a:pPr lvl="0"/>
            <a:r>
              <a:rPr lang="ro-RO" dirty="0" smtClean="0">
                <a:latin typeface="Times New Roman" pitchFamily="18" charset="0"/>
                <a:cs typeface="Times New Roman" pitchFamily="18" charset="0"/>
              </a:rPr>
              <a:t>O.M.F.P. nr. 1752/2005 – Noile reglementari contabile conforme cu Directivele Europene, Editura Best </a:t>
            </a:r>
            <a:r>
              <a:rPr lang="ro-RO" dirty="0" err="1" smtClean="0">
                <a:latin typeface="Times New Roman" pitchFamily="18" charset="0"/>
                <a:cs typeface="Times New Roman" pitchFamily="18" charset="0"/>
              </a:rPr>
              <a:t>Publishing</a:t>
            </a:r>
            <a:r>
              <a:rPr lang="ro-RO" dirty="0" smtClean="0">
                <a:latin typeface="Times New Roman" pitchFamily="18" charset="0"/>
                <a:cs typeface="Times New Roman" pitchFamily="18" charset="0"/>
              </a:rPr>
              <a:t>, Bucureşti, 2008 </a:t>
            </a:r>
            <a:endParaRPr lang="en-US" dirty="0" smtClean="0">
              <a:latin typeface="Times New Roman" pitchFamily="18" charset="0"/>
              <a:cs typeface="Times New Roman" pitchFamily="18" charset="0"/>
            </a:endParaRPr>
          </a:p>
          <a:p>
            <a:pPr lvl="0"/>
            <a:r>
              <a:rPr lang="ro-RO" dirty="0" smtClean="0">
                <a:latin typeface="Times New Roman" pitchFamily="18" charset="0"/>
                <a:cs typeface="Times New Roman" pitchFamily="18" charset="0"/>
              </a:rPr>
              <a:t>Olga Potecea – Bazele </a:t>
            </a:r>
            <a:r>
              <a:rPr lang="ro-RO" dirty="0" smtClean="0">
                <a:latin typeface="Times New Roman" pitchFamily="18" charset="0"/>
                <a:cs typeface="Times New Roman" pitchFamily="18" charset="0"/>
              </a:rPr>
              <a:t>contabilităţii</a:t>
            </a:r>
            <a:r>
              <a:rPr lang="ro-RO" dirty="0" smtClean="0">
                <a:latin typeface="Times New Roman" pitchFamily="18" charset="0"/>
                <a:cs typeface="Times New Roman" pitchFamily="18" charset="0"/>
              </a:rPr>
              <a:t>, Editura </a:t>
            </a:r>
            <a:r>
              <a:rPr lang="ro-RO" dirty="0" err="1" smtClean="0">
                <a:latin typeface="Times New Roman" pitchFamily="18" charset="0"/>
                <a:cs typeface="Times New Roman" pitchFamily="18" charset="0"/>
              </a:rPr>
              <a:t>ProUniversitaria</a:t>
            </a:r>
            <a:r>
              <a:rPr lang="ro-RO" dirty="0" smtClean="0">
                <a:latin typeface="Times New Roman" pitchFamily="18" charset="0"/>
                <a:cs typeface="Times New Roman" pitchFamily="18" charset="0"/>
              </a:rPr>
              <a:t>, Bucureşti, 2008</a:t>
            </a:r>
            <a:endParaRPr lang="en-US" dirty="0" smtClean="0">
              <a:latin typeface="Times New Roman" pitchFamily="18" charset="0"/>
              <a:cs typeface="Times New Roman" pitchFamily="18" charset="0"/>
            </a:endParaRPr>
          </a:p>
          <a:p>
            <a:pPr lvl="0"/>
            <a:r>
              <a:rPr lang="ro-RO" dirty="0" smtClean="0">
                <a:latin typeface="Times New Roman" pitchFamily="18" charset="0"/>
                <a:cs typeface="Times New Roman" pitchFamily="18" charset="0"/>
              </a:rPr>
              <a:t>Violeta </a:t>
            </a:r>
            <a:r>
              <a:rPr lang="ro-RO" dirty="0" err="1" smtClean="0">
                <a:latin typeface="Times New Roman" pitchFamily="18" charset="0"/>
                <a:cs typeface="Times New Roman" pitchFamily="18" charset="0"/>
              </a:rPr>
              <a:t>Isai</a:t>
            </a:r>
            <a:r>
              <a:rPr lang="ro-RO" dirty="0" smtClean="0">
                <a:latin typeface="Times New Roman" pitchFamily="18" charset="0"/>
                <a:cs typeface="Times New Roman" pitchFamily="18" charset="0"/>
              </a:rPr>
              <a:t> – Contabilitate financiară, Ed. Didactică şi Pedagogică, ediţie actualizată, Bucureşti, 2003</a:t>
            </a:r>
            <a:endParaRPr lang="en-US" dirty="0" smtClean="0">
              <a:latin typeface="Times New Roman" pitchFamily="18" charset="0"/>
              <a:cs typeface="Times New Roman" pitchFamily="18" charset="0"/>
            </a:endParaRPr>
          </a:p>
          <a:p>
            <a:pPr>
              <a:buNone/>
            </a:pPr>
            <a:r>
              <a:rPr lang="ro-RO"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a:r>
              <a:rPr lang="ro-RO" sz="2000" b="1" dirty="0" smtClean="0">
                <a:latin typeface="Times New Roman" pitchFamily="18" charset="0"/>
                <a:cs typeface="Times New Roman" pitchFamily="18" charset="0"/>
              </a:rPr>
              <a:t>CUPRINS</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828800"/>
            <a:ext cx="8229600" cy="3962400"/>
          </a:xfrm>
        </p:spPr>
        <p:txBody>
          <a:bodyPr>
            <a:normAutofit/>
          </a:bodyPr>
          <a:lstStyle/>
          <a:p>
            <a:pPr>
              <a:buNone/>
            </a:pPr>
            <a:r>
              <a:rPr lang="ro-RO" sz="3200" b="1" dirty="0" smtClean="0"/>
              <a:t>	</a:t>
            </a:r>
            <a:r>
              <a:rPr lang="ro-RO" sz="1800" dirty="0" smtClean="0">
                <a:latin typeface="Times New Roman" pitchFamily="18" charset="0"/>
                <a:cs typeface="Times New Roman" pitchFamily="18" charset="0"/>
              </a:rPr>
              <a:t>Argument</a:t>
            </a:r>
            <a:endParaRPr lang="en-US" sz="1800" dirty="0" smtClean="0">
              <a:latin typeface="Times New Roman" pitchFamily="18" charset="0"/>
              <a:cs typeface="Times New Roman" pitchFamily="18" charset="0"/>
            </a:endParaRPr>
          </a:p>
          <a:p>
            <a:pPr>
              <a:buNone/>
            </a:pPr>
            <a:r>
              <a:rPr lang="ro-RO" sz="1800" dirty="0" smtClean="0">
                <a:latin typeface="Times New Roman" pitchFamily="18" charset="0"/>
                <a:cs typeface="Times New Roman" pitchFamily="18" charset="0"/>
              </a:rPr>
              <a:t>Cap. 1 Patrimoniul întreprinderii</a:t>
            </a:r>
            <a:endParaRPr lang="ro-RO" sz="1800" b="1" dirty="0" smtClean="0">
              <a:latin typeface="Times New Roman" pitchFamily="18" charset="0"/>
              <a:cs typeface="Times New Roman" pitchFamily="18" charset="0"/>
            </a:endParaRPr>
          </a:p>
          <a:p>
            <a:pPr>
              <a:buNone/>
            </a:pPr>
            <a:r>
              <a:rPr lang="ro-RO" sz="1800" dirty="0" smtClean="0">
                <a:latin typeface="Times New Roman" pitchFamily="18" charset="0"/>
                <a:cs typeface="Times New Roman" pitchFamily="18" charset="0"/>
              </a:rPr>
              <a:t>1.1.Patrimoniul întreprinderii, definiţie şi structură</a:t>
            </a:r>
            <a:endParaRPr lang="ro-RO" sz="1800" b="1" dirty="0" smtClean="0">
              <a:latin typeface="Times New Roman" pitchFamily="18" charset="0"/>
              <a:cs typeface="Times New Roman" pitchFamily="18" charset="0"/>
            </a:endParaRPr>
          </a:p>
          <a:p>
            <a:pPr>
              <a:buNone/>
            </a:pPr>
            <a:r>
              <a:rPr lang="ro-RO" sz="1800" dirty="0" smtClean="0">
                <a:latin typeface="Times New Roman" pitchFamily="18" charset="0"/>
                <a:cs typeface="Times New Roman" pitchFamily="18" charset="0"/>
              </a:rPr>
              <a:t>1.2.Activul patrimonial</a:t>
            </a:r>
            <a:endParaRPr lang="en-US" sz="1800" b="1" dirty="0" smtClean="0">
              <a:latin typeface="Times New Roman" pitchFamily="18" charset="0"/>
              <a:cs typeface="Times New Roman" pitchFamily="18" charset="0"/>
            </a:endParaRPr>
          </a:p>
          <a:p>
            <a:pPr>
              <a:buNone/>
            </a:pPr>
            <a:r>
              <a:rPr lang="ro-RO" sz="1800" dirty="0" smtClean="0">
                <a:latin typeface="Times New Roman" pitchFamily="18" charset="0"/>
                <a:cs typeface="Times New Roman" pitchFamily="18" charset="0"/>
              </a:rPr>
              <a:t>1.3. Pasivul patrimonial</a:t>
            </a:r>
            <a:endParaRPr lang="en-US" sz="1800" b="1" dirty="0" smtClean="0">
              <a:latin typeface="Times New Roman" pitchFamily="18" charset="0"/>
              <a:cs typeface="Times New Roman" pitchFamily="18" charset="0"/>
            </a:endParaRPr>
          </a:p>
          <a:p>
            <a:pPr>
              <a:buNone/>
            </a:pPr>
            <a:r>
              <a:rPr lang="ro-RO" sz="1800" dirty="0" smtClean="0">
                <a:latin typeface="Times New Roman" pitchFamily="18" charset="0"/>
                <a:cs typeface="Times New Roman" pitchFamily="18" charset="0"/>
              </a:rPr>
              <a:t>Cap. 2 Cheltuielile şi veniturile întreprinderii</a:t>
            </a:r>
            <a:endParaRPr lang="en-US" sz="1800" b="1" dirty="0" smtClean="0">
              <a:latin typeface="Times New Roman" pitchFamily="18" charset="0"/>
              <a:cs typeface="Times New Roman" pitchFamily="18" charset="0"/>
            </a:endParaRPr>
          </a:p>
          <a:p>
            <a:pPr>
              <a:buNone/>
            </a:pPr>
            <a:r>
              <a:rPr lang="ro-RO" sz="1800" dirty="0" smtClean="0">
                <a:latin typeface="Times New Roman" pitchFamily="18" charset="0"/>
                <a:cs typeface="Times New Roman" pitchFamily="18" charset="0"/>
              </a:rPr>
              <a:t>Cap. 3 Studiu de caz S.C.” APA OLTENIA” S.A. Craiova</a:t>
            </a:r>
            <a:endParaRPr lang="en-US" sz="1800" dirty="0" smtClean="0">
              <a:latin typeface="Times New Roman" pitchFamily="18" charset="0"/>
              <a:cs typeface="Times New Roman" pitchFamily="18" charset="0"/>
            </a:endParaRPr>
          </a:p>
          <a:p>
            <a:pPr>
              <a:buNone/>
            </a:pPr>
            <a:r>
              <a:rPr lang="ro-RO" sz="1800" dirty="0" smtClean="0">
                <a:latin typeface="Times New Roman" pitchFamily="18" charset="0"/>
                <a:cs typeface="Times New Roman" pitchFamily="18" charset="0"/>
              </a:rPr>
              <a:t>3.1.  Operaţii economico-financiare S.C.” APA OLTENIA” S.A.</a:t>
            </a:r>
            <a:endParaRPr lang="en-US" sz="1800" dirty="0" smtClean="0">
              <a:latin typeface="Times New Roman" pitchFamily="18" charset="0"/>
              <a:cs typeface="Times New Roman" pitchFamily="18" charset="0"/>
            </a:endParaRPr>
          </a:p>
          <a:p>
            <a:pPr>
              <a:buNone/>
            </a:pPr>
            <a:r>
              <a:rPr lang="ro-RO" sz="1800" dirty="0" smtClean="0">
                <a:latin typeface="Times New Roman" pitchFamily="18" charset="0"/>
                <a:cs typeface="Times New Roman" pitchFamily="18" charset="0"/>
              </a:rPr>
              <a:t>3.2. Tabloul influenţelor operaţiilor economico-financiare asupra patrimoniului</a:t>
            </a:r>
            <a:endParaRPr lang="en-US" sz="1800" dirty="0" smtClean="0">
              <a:latin typeface="Times New Roman" pitchFamily="18" charset="0"/>
              <a:cs typeface="Times New Roman" pitchFamily="18" charset="0"/>
            </a:endParaRPr>
          </a:p>
          <a:p>
            <a:pPr>
              <a:buNone/>
            </a:pPr>
            <a:r>
              <a:rPr lang="ro-RO" sz="1800" dirty="0" smtClean="0">
                <a:latin typeface="Times New Roman" pitchFamily="18" charset="0"/>
                <a:cs typeface="Times New Roman" pitchFamily="18" charset="0"/>
              </a:rPr>
              <a:t>       Bibliografie</a:t>
            </a:r>
            <a:endParaRPr lang="en-US" sz="1800" dirty="0" smtClean="0">
              <a:latin typeface="Times New Roman" pitchFamily="18" charset="0"/>
              <a:cs typeface="Times New Roman" pitchFamily="18" charset="0"/>
            </a:endParaRPr>
          </a:p>
          <a:p>
            <a:pPr>
              <a:buNone/>
            </a:pPr>
            <a:r>
              <a:rPr lang="ro-RO" sz="1800" b="1"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381000"/>
          </a:xfrm>
        </p:spPr>
        <p:txBody>
          <a:bodyPr>
            <a:normAutofit/>
          </a:bodyPr>
          <a:lstStyle/>
          <a:p>
            <a:pPr algn="ctr"/>
            <a:r>
              <a:rPr lang="en-US" sz="2000" b="1" dirty="0" smtClean="0">
                <a:latin typeface="Times New Roman" pitchFamily="18" charset="0"/>
                <a:cs typeface="Times New Roman" pitchFamily="18" charset="0"/>
              </a:rPr>
              <a:t>ARGUMENT</a:t>
            </a:r>
            <a:endParaRPr lang="en-US" sz="2000" b="1" dirty="0">
              <a:latin typeface="Times New Roman" pitchFamily="18" charset="0"/>
              <a:cs typeface="Times New Roman" pitchFamily="18" charset="0"/>
            </a:endParaRPr>
          </a:p>
        </p:txBody>
      </p:sp>
      <p:sp>
        <p:nvSpPr>
          <p:cNvPr id="3" name="Content Placeholder 2"/>
          <p:cNvSpPr>
            <a:spLocks noGrp="1"/>
          </p:cNvSpPr>
          <p:nvPr>
            <p:ph idx="1"/>
          </p:nvPr>
        </p:nvSpPr>
        <p:spPr>
          <a:xfrm>
            <a:off x="990600" y="2133600"/>
            <a:ext cx="7467600" cy="2743200"/>
          </a:xfrm>
        </p:spPr>
        <p:txBody>
          <a:bodyPr>
            <a:normAutofit/>
          </a:bodyPr>
          <a:lstStyle/>
          <a:p>
            <a:pPr>
              <a:buNone/>
            </a:pPr>
            <a:r>
              <a:rPr lang="ro-RO" sz="2000" dirty="0" smtClean="0">
                <a:latin typeface="Times New Roman" pitchFamily="18" charset="0"/>
                <a:cs typeface="Times New Roman" pitchFamily="18" charset="0"/>
              </a:rPr>
              <a:t>    Am ales tratarea acestei teme datorită importanţei patrimoniul întreprinderii care reprezintă totalitatea bunurilor, dobândite în cadrul relaţiilor de drepturi şi obligaţii în raport cu terţii şi influenţei  operaţiunilor economico-financiare asupra lui, în care apar şi o serie de </a:t>
            </a:r>
            <a:r>
              <a:rPr lang="ro-RO" sz="2000" b="1" dirty="0" smtClean="0">
                <a:latin typeface="Times New Roman" pitchFamily="18" charset="0"/>
                <a:cs typeface="Times New Roman" pitchFamily="18" charset="0"/>
              </a:rPr>
              <a:t>procese economice</a:t>
            </a:r>
            <a:r>
              <a:rPr lang="ro-RO" sz="2000" dirty="0" smtClean="0">
                <a:latin typeface="Times New Roman" pitchFamily="18" charset="0"/>
                <a:cs typeface="Times New Roman" pitchFamily="18" charset="0"/>
              </a:rPr>
              <a:t>, sub forma veniturilor şi cheltuielilor, care ajută la înregistrarea creşterii sau diminuării averii agenţilor economici.</a:t>
            </a:r>
            <a:endParaRPr lang="en-US"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2000" b="1" dirty="0" smtClean="0">
                <a:latin typeface="Times New Roman" pitchFamily="18" charset="0"/>
                <a:cs typeface="Times New Roman" pitchFamily="18" charset="0"/>
              </a:rPr>
              <a:t>1.1. PATRIMONIUL ÎNTREPRINDERII, DEFINIŢIE ŞI STRUCTURĂ</a:t>
            </a: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buNone/>
            </a:pPr>
            <a:r>
              <a:rPr lang="ro-RO" dirty="0" smtClean="0"/>
              <a:t>    </a:t>
            </a:r>
            <a:r>
              <a:rPr lang="ro-RO" sz="2100" dirty="0" smtClean="0"/>
              <a:t>Obiectul de studiu al contabilităţii îl constituie </a:t>
            </a:r>
            <a:r>
              <a:rPr lang="ro-RO" sz="2100" b="1" dirty="0" smtClean="0"/>
              <a:t>patrimoniul întreprinderii</a:t>
            </a:r>
            <a:r>
              <a:rPr lang="ro-RO" sz="2100" dirty="0" smtClean="0"/>
              <a:t>, definit ca totalitatea bunurilor acesteia, dobândite în cadrul relaţiilor de drepturi şi obligaţii în raport cu terţii.</a:t>
            </a:r>
            <a:endParaRPr lang="en-US" sz="2100" dirty="0" smtClean="0"/>
          </a:p>
          <a:p>
            <a:pPr>
              <a:buNone/>
            </a:pPr>
            <a:r>
              <a:rPr lang="en-US" sz="2100" dirty="0" smtClean="0"/>
              <a:t>    </a:t>
            </a:r>
            <a:r>
              <a:rPr lang="ro-RO" sz="2100" dirty="0" smtClean="0"/>
              <a:t>Structura de ansamblu a patrimoniului este următoarea:</a:t>
            </a:r>
            <a:endParaRPr lang="en-US" sz="2100" dirty="0" smtClean="0"/>
          </a:p>
          <a:p>
            <a:pPr>
              <a:buNone/>
            </a:pPr>
            <a:r>
              <a:rPr lang="ro-RO" dirty="0" smtClean="0"/>
              <a:t> </a:t>
            </a:r>
            <a:endParaRPr lang="en-US" dirty="0" smtClean="0"/>
          </a:p>
          <a:p>
            <a:pPr>
              <a:buNone/>
            </a:pPr>
            <a:r>
              <a:rPr lang="ro-RO" dirty="0" smtClean="0"/>
              <a:t> </a:t>
            </a:r>
            <a:endParaRPr lang="en-US" dirty="0" smtClean="0"/>
          </a:p>
          <a:p>
            <a:pPr>
              <a:buNone/>
            </a:pPr>
            <a:r>
              <a:rPr lang="ro-RO" dirty="0" smtClean="0"/>
              <a:t> </a:t>
            </a:r>
            <a:endParaRPr lang="en-US" dirty="0" smtClean="0"/>
          </a:p>
          <a:p>
            <a:pPr>
              <a:buNone/>
            </a:pPr>
            <a:r>
              <a:rPr lang="ro-RO" dirty="0" smtClean="0"/>
              <a:t> </a:t>
            </a:r>
            <a:endParaRPr lang="en-US" dirty="0" smtClean="0"/>
          </a:p>
          <a:p>
            <a:pPr>
              <a:buNone/>
            </a:pPr>
            <a:r>
              <a:rPr lang="ro-RO" dirty="0" smtClean="0"/>
              <a:t> </a:t>
            </a:r>
            <a:endParaRPr lang="en-US" dirty="0" smtClean="0"/>
          </a:p>
          <a:p>
            <a:pPr>
              <a:buNone/>
            </a:pPr>
            <a:r>
              <a:rPr lang="ro-RO" dirty="0" smtClean="0"/>
              <a:t> </a:t>
            </a:r>
            <a:endParaRPr lang="en-US" dirty="0" smtClean="0"/>
          </a:p>
          <a:p>
            <a:pPr>
              <a:buNone/>
            </a:pPr>
            <a:r>
              <a:rPr lang="ro-RO" dirty="0" smtClean="0"/>
              <a:t> </a:t>
            </a:r>
            <a:endParaRPr lang="en-US" dirty="0"/>
          </a:p>
        </p:txBody>
      </p:sp>
      <p:graphicFrame>
        <p:nvGraphicFramePr>
          <p:cNvPr id="4" name="Table 3"/>
          <p:cNvGraphicFramePr>
            <a:graphicFrameLocks noGrp="1"/>
          </p:cNvGraphicFramePr>
          <p:nvPr/>
        </p:nvGraphicFramePr>
        <p:xfrm>
          <a:off x="990600" y="3276600"/>
          <a:ext cx="7391400" cy="2788920"/>
        </p:xfrm>
        <a:graphic>
          <a:graphicData uri="http://schemas.openxmlformats.org/drawingml/2006/table">
            <a:tbl>
              <a:tblPr firstRow="1" bandRow="1">
                <a:tableStyleId>{5C22544A-7EE6-4342-B048-85BDC9FD1C3A}</a:tableStyleId>
              </a:tblPr>
              <a:tblGrid>
                <a:gridCol w="3695700"/>
                <a:gridCol w="3695700"/>
              </a:tblGrid>
              <a:tr h="1212574">
                <a:tc gridSpan="2">
                  <a:txBody>
                    <a:bodyPr/>
                    <a:lstStyle/>
                    <a:p>
                      <a:pPr algn="ctr">
                        <a:buNone/>
                      </a:pPr>
                      <a:r>
                        <a:rPr lang="ro-RO" b="1" dirty="0" smtClean="0"/>
                        <a:t>Patrimoniu</a:t>
                      </a:r>
                      <a:endParaRPr lang="en-US" dirty="0" smtClean="0"/>
                    </a:p>
                    <a:p>
                      <a:pPr>
                        <a:buNone/>
                      </a:pPr>
                      <a:r>
                        <a:rPr lang="ro-RO" dirty="0" smtClean="0"/>
                        <a:t> </a:t>
                      </a:r>
                      <a:endParaRPr lang="en-US" dirty="0" smtClean="0"/>
                    </a:p>
                    <a:p>
                      <a:endParaRPr lang="en-US" dirty="0"/>
                    </a:p>
                  </a:txBody>
                  <a:tcPr/>
                </a:tc>
                <a:tc hMerge="1">
                  <a:txBody>
                    <a:bodyPr/>
                    <a:lstStyle/>
                    <a:p>
                      <a:endParaRPr lang="en-US" dirty="0"/>
                    </a:p>
                  </a:txBody>
                  <a:tcPr/>
                </a:tc>
              </a:tr>
              <a:tr h="808383">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600" b="1" dirty="0" smtClean="0">
                          <a:latin typeface="Times New Roman" pitchFamily="18" charset="0"/>
                          <a:cs typeface="Times New Roman" pitchFamily="18" charset="0"/>
                        </a:rPr>
                        <a:t>Averea</a:t>
                      </a:r>
                      <a:endParaRPr lang="en-US" sz="1600" dirty="0" smtClean="0">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ro-RO" sz="1600" b="1" dirty="0" smtClean="0">
                          <a:latin typeface="Times New Roman" pitchFamily="18" charset="0"/>
                          <a:cs typeface="Times New Roman" pitchFamily="18" charset="0"/>
                        </a:rPr>
                        <a:t>(bunuri economice)</a:t>
                      </a:r>
                      <a:endParaRPr lang="en-US" sz="1600" dirty="0" smtClean="0">
                        <a:latin typeface="Times New Roman" pitchFamily="18" charset="0"/>
                        <a:cs typeface="Times New Roman" pitchFamily="18" charset="0"/>
                      </a:endParaRPr>
                    </a:p>
                    <a:p>
                      <a:pPr algn="ctr"/>
                      <a:endParaRPr lang="en-US" sz="16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600" b="1" dirty="0" smtClean="0">
                          <a:latin typeface="Times New Roman" pitchFamily="18" charset="0"/>
                          <a:cs typeface="Times New Roman" pitchFamily="18" charset="0"/>
                        </a:rPr>
                        <a:t>Patrimoniul propriu(drepturi)</a:t>
                      </a:r>
                      <a:endParaRPr lang="en-US" sz="1600" dirty="0" smtClean="0">
                        <a:latin typeface="Times New Roman" pitchFamily="18" charset="0"/>
                        <a:cs typeface="Times New Roman" pitchFamily="18" charset="0"/>
                      </a:endParaRPr>
                    </a:p>
                    <a:p>
                      <a:endParaRPr lang="en-US" dirty="0"/>
                    </a:p>
                  </a:txBody>
                  <a:tcPr>
                    <a:lnB w="12700" cap="flat" cmpd="sng" algn="ctr">
                      <a:solidFill>
                        <a:schemeClr val="tx1"/>
                      </a:solidFill>
                      <a:prstDash val="solid"/>
                      <a:round/>
                      <a:headEnd type="none" w="med" len="med"/>
                      <a:tailEnd type="none" w="med" len="med"/>
                    </a:lnB>
                  </a:tcPr>
                </a:tc>
              </a:tr>
              <a:tr h="767963">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600" b="1" dirty="0" smtClean="0">
                          <a:latin typeface="Times New Roman" pitchFamily="18" charset="0"/>
                          <a:cs typeface="Times New Roman" pitchFamily="18" charset="0"/>
                        </a:rPr>
                        <a:t>Patrimoniu strain(obligatii)</a:t>
                      </a:r>
                      <a:endParaRPr lang="en-US" sz="1600" dirty="0" smtClean="0">
                        <a:latin typeface="Times New Roman" pitchFamily="18" charset="0"/>
                        <a:cs typeface="Times New Roman" pitchFamily="18" charset="0"/>
                      </a:endParaRPr>
                    </a:p>
                    <a:p>
                      <a:pPr algn="ctr"/>
                      <a:endParaRPr lang="en-US" sz="16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609600"/>
          </a:xfrm>
        </p:spPr>
        <p:txBody>
          <a:bodyPr>
            <a:normAutofit/>
          </a:bodyPr>
          <a:lstStyle/>
          <a:p>
            <a:pPr algn="ctr"/>
            <a:r>
              <a:rPr lang="en-US" sz="2000" b="1" dirty="0" smtClean="0">
                <a:latin typeface="Times New Roman" pitchFamily="18" charset="0"/>
                <a:cs typeface="Times New Roman" pitchFamily="18" charset="0"/>
              </a:rPr>
              <a:t>E</a:t>
            </a:r>
            <a:r>
              <a:rPr lang="ro-RO" sz="2000" b="1" dirty="0" smtClean="0">
                <a:latin typeface="Times New Roman" pitchFamily="18" charset="0"/>
                <a:cs typeface="Times New Roman" pitchFamily="18" charset="0"/>
              </a:rPr>
              <a:t>CUAŢ</a:t>
            </a:r>
            <a:r>
              <a:rPr lang="en-US" sz="2000" b="1" dirty="0" smtClean="0">
                <a:latin typeface="Times New Roman" pitchFamily="18" charset="0"/>
                <a:cs typeface="Times New Roman" pitchFamily="18" charset="0"/>
              </a:rPr>
              <a:t>IA</a:t>
            </a:r>
            <a:r>
              <a:rPr lang="ro-RO" sz="2000" b="1" dirty="0" smtClean="0">
                <a:latin typeface="Times New Roman" pitchFamily="18" charset="0"/>
                <a:cs typeface="Times New Roman" pitchFamily="18" charset="0"/>
              </a:rPr>
              <a:t> PATRIMONIALĂ</a:t>
            </a:r>
            <a:endParaRPr lang="en-US" sz="2000" dirty="0"/>
          </a:p>
        </p:txBody>
      </p:sp>
      <p:sp>
        <p:nvSpPr>
          <p:cNvPr id="3" name="Content Placeholder 2"/>
          <p:cNvSpPr>
            <a:spLocks noGrp="1"/>
          </p:cNvSpPr>
          <p:nvPr>
            <p:ph idx="1"/>
          </p:nvPr>
        </p:nvSpPr>
        <p:spPr>
          <a:xfrm>
            <a:off x="457200" y="1676400"/>
            <a:ext cx="8229600" cy="4648200"/>
          </a:xfrm>
        </p:spPr>
        <p:txBody>
          <a:bodyPr>
            <a:normAutofit lnSpcReduction="10000"/>
          </a:bodyPr>
          <a:lstStyle/>
          <a:p>
            <a:pPr>
              <a:buNone/>
            </a:pPr>
            <a:r>
              <a:rPr lang="en-US" sz="1600" dirty="0" smtClean="0">
                <a:latin typeface="Times New Roman" pitchFamily="18" charset="0"/>
                <a:cs typeface="Times New Roman" pitchFamily="18" charset="0"/>
              </a:rPr>
              <a:t>     </a:t>
            </a:r>
          </a:p>
          <a:p>
            <a:pPr>
              <a:buNone/>
            </a:pPr>
            <a:r>
              <a:rPr lang="en-US" sz="1600" dirty="0" smtClean="0">
                <a:latin typeface="Times New Roman" pitchFamily="18" charset="0"/>
                <a:cs typeface="Times New Roman" pitchFamily="18" charset="0"/>
              </a:rPr>
              <a:t>      </a:t>
            </a:r>
            <a:r>
              <a:rPr lang="ro-RO" sz="1800" dirty="0" smtClean="0">
                <a:latin typeface="Times New Roman" pitchFamily="18" charset="0"/>
                <a:cs typeface="Times New Roman" pitchFamily="18" charset="0"/>
              </a:rPr>
              <a:t>Contabilitatea studiază </a:t>
            </a:r>
            <a:r>
              <a:rPr lang="ro-RO" sz="1800" b="1" dirty="0" smtClean="0">
                <a:latin typeface="Times New Roman" pitchFamily="18" charset="0"/>
                <a:cs typeface="Times New Roman" pitchFamily="18" charset="0"/>
              </a:rPr>
              <a:t>modul de gestionare a patrimoniului</a:t>
            </a:r>
            <a:r>
              <a:rPr lang="ro-RO" sz="1800" dirty="0" smtClean="0">
                <a:latin typeface="Times New Roman" pitchFamily="18" charset="0"/>
                <a:cs typeface="Times New Roman" pitchFamily="18" charset="0"/>
              </a:rPr>
              <a:t>, fundamentează deciziile referitoare la finanţarea şi utilizarea elementelor patrimoniale, controlează realizarea deciziilor şi stabileşte răspunderi privind integritatea şi dezvoltarea patrimoniului.</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r>
              <a:rPr lang="ro-RO" sz="1800" dirty="0" smtClean="0">
                <a:latin typeface="Times New Roman" pitchFamily="18" charset="0"/>
                <a:cs typeface="Times New Roman" pitchFamily="18" charset="0"/>
              </a:rPr>
              <a:t>De asemenea, contabilitatea studiază echilibrul global al patrimoniului, prin respectarea </a:t>
            </a:r>
            <a:r>
              <a:rPr lang="ro-RO" sz="1800" b="1" dirty="0" smtClean="0">
                <a:latin typeface="Times New Roman" pitchFamily="18" charset="0"/>
                <a:cs typeface="Times New Roman" pitchFamily="18" charset="0"/>
              </a:rPr>
              <a:t>ecuaţiei patrimoniale</a:t>
            </a:r>
            <a:r>
              <a:rPr lang="ro-RO" sz="1800" dirty="0" smtClean="0">
                <a:latin typeface="Times New Roman" pitchFamily="18" charset="0"/>
                <a:cs typeface="Times New Roman" pitchFamily="18" charset="0"/>
              </a:rPr>
              <a:t>:</a:t>
            </a:r>
            <a:endParaRPr lang="en-US" sz="1800" dirty="0" smtClean="0">
              <a:latin typeface="Times New Roman" pitchFamily="18" charset="0"/>
              <a:cs typeface="Times New Roman" pitchFamily="18" charset="0"/>
            </a:endParaRPr>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r>
              <a:rPr lang="en-US"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cu derivatele sale:</a:t>
            </a:r>
            <a:endParaRPr lang="en-US" sz="1600" dirty="0" smtClean="0">
              <a:latin typeface="Times New Roman" pitchFamily="18" charset="0"/>
              <a:cs typeface="Times New Roman" pitchFamily="18" charset="0"/>
            </a:endParaRPr>
          </a:p>
          <a:p>
            <a:pPr>
              <a:buNone/>
            </a:pPr>
            <a:r>
              <a:rPr lang="en-US" sz="1600" b="1" dirty="0" smtClean="0">
                <a:latin typeface="Times New Roman" pitchFamily="18" charset="0"/>
                <a:cs typeface="Times New Roman" pitchFamily="18" charset="0"/>
              </a:rPr>
              <a:t>     </a:t>
            </a:r>
            <a:r>
              <a:rPr lang="ro-RO" sz="1600" b="1" dirty="0" smtClean="0">
                <a:latin typeface="Times New Roman" pitchFamily="18" charset="0"/>
                <a:cs typeface="Times New Roman" pitchFamily="18" charset="0"/>
              </a:rPr>
              <a:t>Drepturi = Bunuri economice – Obligaţii</a:t>
            </a:r>
            <a:endParaRPr lang="en-US"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şi</a:t>
            </a:r>
            <a:endParaRPr lang="en-US" sz="1600" dirty="0" smtClean="0">
              <a:latin typeface="Times New Roman" pitchFamily="18" charset="0"/>
              <a:cs typeface="Times New Roman" pitchFamily="18" charset="0"/>
            </a:endParaRPr>
          </a:p>
          <a:p>
            <a:pPr>
              <a:buNone/>
            </a:pPr>
            <a:r>
              <a:rPr lang="en-US" sz="1600" b="1" dirty="0" smtClean="0">
                <a:latin typeface="Times New Roman" pitchFamily="18" charset="0"/>
                <a:cs typeface="Times New Roman" pitchFamily="18" charset="0"/>
              </a:rPr>
              <a:t>     </a:t>
            </a:r>
            <a:r>
              <a:rPr lang="ro-RO" sz="1600" b="1" dirty="0" smtClean="0">
                <a:latin typeface="Times New Roman" pitchFamily="18" charset="0"/>
                <a:cs typeface="Times New Roman" pitchFamily="18" charset="0"/>
              </a:rPr>
              <a:t>Obligaţii = Bunuri economice – Drepturi</a:t>
            </a:r>
            <a:endParaRPr lang="en-US" sz="1600" dirty="0" smtClean="0">
              <a:latin typeface="Times New Roman" pitchFamily="18" charset="0"/>
              <a:cs typeface="Times New Roman" pitchFamily="18" charset="0"/>
            </a:endParaRPr>
          </a:p>
          <a:p>
            <a:pPr>
              <a:buNone/>
            </a:pPr>
            <a:r>
              <a:rPr lang="ro-RO" sz="1600" b="1" dirty="0" smtClean="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a:buNone/>
            </a:pPr>
            <a:endParaRPr lang="en-US" sz="1600" dirty="0">
              <a:latin typeface="Times New Roman" pitchFamily="18" charset="0"/>
              <a:cs typeface="Times New Roman" pitchFamily="18" charset="0"/>
            </a:endParaRPr>
          </a:p>
        </p:txBody>
      </p:sp>
      <p:sp>
        <p:nvSpPr>
          <p:cNvPr id="4" name="Rectangle 3"/>
          <p:cNvSpPr/>
          <p:nvPr/>
        </p:nvSpPr>
        <p:spPr>
          <a:xfrm>
            <a:off x="1219200" y="3657600"/>
            <a:ext cx="6248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o-RO" b="1" dirty="0" smtClean="0"/>
              <a:t>BUNURI ECONOMICE = DREPTURI + OBLIGAŢII</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704088"/>
          </a:xfrm>
        </p:spPr>
        <p:txBody>
          <a:bodyPr>
            <a:normAutofit/>
          </a:bodyPr>
          <a:lstStyle/>
          <a:p>
            <a:pPr algn="ctr"/>
            <a:r>
              <a:rPr lang="en-US" sz="2000" b="1" dirty="0" smtClean="0">
                <a:latin typeface="Times New Roman" pitchFamily="18" charset="0"/>
                <a:cs typeface="Times New Roman" pitchFamily="18" charset="0"/>
              </a:rPr>
              <a:t>E</a:t>
            </a:r>
            <a:r>
              <a:rPr lang="ro-RO" sz="2000" b="1" dirty="0" smtClean="0">
                <a:latin typeface="Times New Roman" pitchFamily="18" charset="0"/>
                <a:cs typeface="Times New Roman" pitchFamily="18" charset="0"/>
              </a:rPr>
              <a:t>CUAŢ</a:t>
            </a:r>
            <a:r>
              <a:rPr lang="en-US" sz="2000" b="1" dirty="0" smtClean="0">
                <a:latin typeface="Times New Roman" pitchFamily="18" charset="0"/>
                <a:cs typeface="Times New Roman" pitchFamily="18" charset="0"/>
              </a:rPr>
              <a:t>IA</a:t>
            </a:r>
            <a:r>
              <a:rPr lang="ro-RO" sz="2000" b="1" dirty="0" smtClean="0">
                <a:latin typeface="Times New Roman" pitchFamily="18" charset="0"/>
                <a:cs typeface="Times New Roman" pitchFamily="18" charset="0"/>
              </a:rPr>
              <a:t> PATRIMONIALĂ</a:t>
            </a:r>
            <a:r>
              <a:rPr lang="en-US" sz="2000" b="1" dirty="0" smtClean="0">
                <a:latin typeface="Times New Roman" pitchFamily="18" charset="0"/>
                <a:cs typeface="Times New Roman" pitchFamily="18" charset="0"/>
              </a:rPr>
              <a:t> </a:t>
            </a:r>
            <a:r>
              <a:rPr lang="ro-RO" sz="2000" b="1" dirty="0" smtClean="0">
                <a:latin typeface="Times New Roman" pitchFamily="18" charset="0"/>
                <a:cs typeface="Times New Roman" pitchFamily="18" charset="0"/>
              </a:rPr>
              <a:t>ŞI PROCESELE ECONOMICE </a:t>
            </a:r>
            <a:endParaRPr lang="en-US" sz="2000" dirty="0"/>
          </a:p>
        </p:txBody>
      </p:sp>
      <p:sp>
        <p:nvSpPr>
          <p:cNvPr id="3" name="Content Placeholder 2"/>
          <p:cNvSpPr>
            <a:spLocks noGrp="1"/>
          </p:cNvSpPr>
          <p:nvPr>
            <p:ph idx="1"/>
          </p:nvPr>
        </p:nvSpPr>
        <p:spPr/>
        <p:txBody>
          <a:bodyPr>
            <a:normAutofit/>
          </a:bodyPr>
          <a:lstStyle/>
          <a:p>
            <a:pPr>
              <a:buNone/>
            </a:pPr>
            <a:r>
              <a:rPr lang="en-US" sz="1600" dirty="0" smtClean="0">
                <a:latin typeface="Times New Roman" pitchFamily="18" charset="0"/>
                <a:cs typeface="Times New Roman" pitchFamily="18" charset="0"/>
              </a:rPr>
              <a:t>    </a:t>
            </a:r>
          </a:p>
          <a:p>
            <a:pPr>
              <a:buNone/>
            </a:pPr>
            <a:endParaRPr lang="en-US"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În derularea operaţiunilor economico-financiare, apar şi o serie de </a:t>
            </a:r>
            <a:r>
              <a:rPr lang="ro-RO" sz="1600" b="1" dirty="0" smtClean="0">
                <a:latin typeface="Times New Roman" pitchFamily="18" charset="0"/>
                <a:cs typeface="Times New Roman" pitchFamily="18" charset="0"/>
              </a:rPr>
              <a:t>procese economice</a:t>
            </a:r>
            <a:r>
              <a:rPr lang="ro-RO" sz="1600" dirty="0" smtClean="0">
                <a:latin typeface="Times New Roman" pitchFamily="18" charset="0"/>
                <a:cs typeface="Times New Roman" pitchFamily="18" charset="0"/>
              </a:rPr>
              <a:t>, sub forma veniturilor şi cheltuielilor, care ajută la înregistrarea creşterii sau diminuării patrimoniului.</a:t>
            </a:r>
            <a:endParaRPr lang="en-US"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În acest context, ecuaţia patrimonială de mai sus, devine:</a:t>
            </a:r>
            <a:endParaRPr lang="en-US" sz="1600" dirty="0" smtClean="0">
              <a:latin typeface="Times New Roman" pitchFamily="18" charset="0"/>
              <a:cs typeface="Times New Roman" pitchFamily="18" charset="0"/>
            </a:endParaRPr>
          </a:p>
          <a:p>
            <a:pPr>
              <a:buNone/>
            </a:pPr>
            <a:r>
              <a:rPr lang="ro-RO" sz="1600" dirty="0" smtClean="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a:buNone/>
            </a:pPr>
            <a:r>
              <a:rPr lang="ro-RO" sz="1600" dirty="0" smtClean="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a:buNone/>
            </a:pPr>
            <a:r>
              <a:rPr lang="ro-RO" sz="1600" dirty="0" smtClean="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a:buNone/>
            </a:pPr>
            <a:endParaRPr lang="en-US" dirty="0"/>
          </a:p>
        </p:txBody>
      </p:sp>
      <p:sp>
        <p:nvSpPr>
          <p:cNvPr id="4" name="Rounded Rectangle 3"/>
          <p:cNvSpPr/>
          <p:nvPr/>
        </p:nvSpPr>
        <p:spPr>
          <a:xfrm>
            <a:off x="2286000" y="4114800"/>
            <a:ext cx="41148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o-RO" b="1" dirty="0" smtClean="0">
                <a:latin typeface="Times New Roman" pitchFamily="18" charset="0"/>
                <a:cs typeface="Times New Roman" pitchFamily="18" charset="0"/>
              </a:rPr>
              <a:t> </a:t>
            </a:r>
            <a:r>
              <a:rPr lang="ro-RO" sz="1600" b="1" dirty="0" smtClean="0">
                <a:latin typeface="Times New Roman" pitchFamily="18" charset="0"/>
                <a:cs typeface="Times New Roman" pitchFamily="18" charset="0"/>
              </a:rPr>
              <a:t>AVERE = CAPITAL</a:t>
            </a:r>
            <a:endParaRPr lang="en-US" sz="16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8229600" cy="515112"/>
          </a:xfrm>
        </p:spPr>
        <p:txBody>
          <a:bodyPr>
            <a:normAutofit/>
          </a:bodyPr>
          <a:lstStyle/>
          <a:p>
            <a:pPr algn="ctr"/>
            <a:r>
              <a:rPr lang="ro-RO" sz="2000" b="1" dirty="0" smtClean="0">
                <a:latin typeface="Times New Roman" pitchFamily="18" charset="0"/>
                <a:cs typeface="Times New Roman" pitchFamily="18" charset="0"/>
              </a:rPr>
              <a:t>ACTIVUL PATRIMONIAL</a:t>
            </a:r>
            <a:endParaRPr lang="en-US" sz="2000" b="1" dirty="0">
              <a:latin typeface="Times New Roman" pitchFamily="18" charset="0"/>
              <a:cs typeface="Times New Roman" pitchFamily="18" charset="0"/>
            </a:endParaRPr>
          </a:p>
        </p:txBody>
      </p:sp>
      <p:sp>
        <p:nvSpPr>
          <p:cNvPr id="3" name="Content Placeholder 2"/>
          <p:cNvSpPr>
            <a:spLocks noGrp="1"/>
          </p:cNvSpPr>
          <p:nvPr>
            <p:ph idx="1"/>
          </p:nvPr>
        </p:nvSpPr>
        <p:spPr>
          <a:xfrm>
            <a:off x="533400" y="1600200"/>
            <a:ext cx="8229600" cy="4572000"/>
          </a:xfrm>
        </p:spPr>
        <p:txBody>
          <a:bodyPr>
            <a:normAutofit fontScale="55000" lnSpcReduction="20000"/>
          </a:bodyPr>
          <a:lstStyle/>
          <a:p>
            <a:pPr>
              <a:buNone/>
            </a:pPr>
            <a:r>
              <a:rPr lang="ro-RO" dirty="0" smtClean="0"/>
              <a:t> </a:t>
            </a:r>
            <a:endParaRPr lang="en-US" dirty="0" smtClean="0"/>
          </a:p>
          <a:p>
            <a:pPr>
              <a:buNone/>
            </a:pPr>
            <a:r>
              <a:rPr lang="en-US" dirty="0" smtClean="0"/>
              <a:t> </a:t>
            </a:r>
            <a:r>
              <a:rPr lang="ro-RO" b="1" dirty="0" smtClean="0">
                <a:latin typeface="Times New Roman" pitchFamily="18" charset="0"/>
                <a:cs typeface="Times New Roman" pitchFamily="18" charset="0"/>
              </a:rPr>
              <a:t>Activul patrimonial </a:t>
            </a:r>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Este format din </a:t>
            </a:r>
            <a:r>
              <a:rPr lang="ro-RO" b="1" dirty="0" smtClean="0">
                <a:latin typeface="Times New Roman" pitchFamily="18" charset="0"/>
                <a:cs typeface="Times New Roman" pitchFamily="18" charset="0"/>
              </a:rPr>
              <a:t>totalitatea mijloacelor economice</a:t>
            </a:r>
            <a:r>
              <a:rPr lang="ro-RO" dirty="0" smtClean="0">
                <a:latin typeface="Times New Roman" pitchFamily="18" charset="0"/>
                <a:cs typeface="Times New Roman" pitchFamily="18" charset="0"/>
              </a:rPr>
              <a:t> (bunurile întreprinderii), destinate bunei</a:t>
            </a:r>
            <a:endParaRPr lang="en-US" dirty="0" smtClean="0">
              <a:latin typeface="Times New Roman" pitchFamily="18" charset="0"/>
              <a:cs typeface="Times New Roman" pitchFamily="18" charset="0"/>
            </a:endParaRPr>
          </a:p>
          <a:p>
            <a:pPr>
              <a:buNone/>
            </a:pPr>
            <a:r>
              <a:rPr lang="ro-RO" dirty="0" smtClean="0">
                <a:latin typeface="Times New Roman" pitchFamily="18" charset="0"/>
                <a:cs typeface="Times New Roman" pitchFamily="18" charset="0"/>
              </a:rPr>
              <a:t>desfăşurări a activităţii.</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Elementele patrimoniale de activ (activele patrimoniale) se pot clasifica: după modul de valorificare şi</a:t>
            </a:r>
            <a:endParaRPr lang="en-US" dirty="0" smtClean="0">
              <a:latin typeface="Times New Roman" pitchFamily="18" charset="0"/>
              <a:cs typeface="Times New Roman" pitchFamily="18" charset="0"/>
            </a:endParaRPr>
          </a:p>
          <a:p>
            <a:pPr>
              <a:buNone/>
            </a:pPr>
            <a:r>
              <a:rPr lang="ro-RO" dirty="0" smtClean="0">
                <a:latin typeface="Times New Roman" pitchFamily="18" charset="0"/>
                <a:cs typeface="Times New Roman" pitchFamily="18" charset="0"/>
              </a:rPr>
              <a:t>după gradul de lichiditate. </a:t>
            </a: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a:t>
            </a:r>
            <a:r>
              <a:rPr lang="ro-RO" b="1" dirty="0" smtClean="0">
                <a:latin typeface="Times New Roman" pitchFamily="18" charset="0"/>
                <a:cs typeface="Times New Roman" pitchFamily="18" charset="0"/>
              </a:rPr>
              <a:t>Modul de valorificare</a:t>
            </a:r>
            <a:r>
              <a:rPr lang="ro-RO"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vizează felul în care bunurile participă la procesul de producţie, având:</a:t>
            </a:r>
            <a:endParaRPr lang="en-US" dirty="0" smtClean="0">
              <a:latin typeface="Times New Roman" pitchFamily="18" charset="0"/>
              <a:cs typeface="Times New Roman" pitchFamily="18" charset="0"/>
            </a:endParaRPr>
          </a:p>
          <a:p>
            <a:pPr>
              <a:buFont typeface="Wingdings" pitchFamily="2" charset="2"/>
              <a:buChar char="v"/>
            </a:pPr>
            <a:r>
              <a:rPr lang="ro-RO" dirty="0" smtClean="0">
                <a:latin typeface="Times New Roman" pitchFamily="18" charset="0"/>
                <a:cs typeface="Times New Roman" pitchFamily="18" charset="0"/>
              </a:rPr>
              <a:t>bunuri care se consumă şi se valorifică în mod treptat, participând la mai multe cicluri de exploatare </a:t>
            </a: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(de ex. clădiri, utilaje etc.);</a:t>
            </a:r>
            <a:endParaRPr lang="en-US" dirty="0" smtClean="0">
              <a:latin typeface="Times New Roman" pitchFamily="18" charset="0"/>
              <a:cs typeface="Times New Roman" pitchFamily="18" charset="0"/>
            </a:endParaRPr>
          </a:p>
          <a:p>
            <a:pPr lvl="0">
              <a:buFont typeface="Wingdings" pitchFamily="2" charset="2"/>
              <a:buChar char="v"/>
            </a:pPr>
            <a:r>
              <a:rPr lang="ro-RO" dirty="0" smtClean="0">
                <a:latin typeface="Times New Roman" pitchFamily="18" charset="0"/>
                <a:cs typeface="Times New Roman" pitchFamily="18" charset="0"/>
              </a:rPr>
              <a:t>bunuri care se consumă dintr-o dată, fiind reînnoite la fiecare ciclu de exploatare (de ex: materii prime, mărfuri etc.).</a:t>
            </a:r>
            <a:endParaRPr lang="en-US" dirty="0" smtClean="0">
              <a:latin typeface="Times New Roman" pitchFamily="18" charset="0"/>
              <a:cs typeface="Times New Roman" pitchFamily="18" charset="0"/>
            </a:endParaRPr>
          </a:p>
          <a:p>
            <a:pPr>
              <a:buNone/>
            </a:pPr>
            <a:r>
              <a:rPr lang="ro-RO" b="1" dirty="0" smtClean="0">
                <a:latin typeface="Times New Roman" pitchFamily="18" charset="0"/>
                <a:cs typeface="Times New Roman" pitchFamily="18" charset="0"/>
              </a:rPr>
              <a:t>Gradul de lichiditate</a:t>
            </a:r>
            <a:endParaRPr lang="en-US" b="1" dirty="0" smtClean="0">
              <a:latin typeface="Times New Roman" pitchFamily="18" charset="0"/>
              <a:cs typeface="Times New Roman" pitchFamily="18" charset="0"/>
            </a:endParaRPr>
          </a:p>
          <a:p>
            <a:pPr>
              <a:buNone/>
            </a:pPr>
            <a:r>
              <a:rPr lang="ro-RO" b="1"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vizează capacitatea bunului de a fi transformat în bani, având:</a:t>
            </a:r>
            <a:endParaRPr lang="en-US" dirty="0" smtClean="0">
              <a:latin typeface="Times New Roman" pitchFamily="18" charset="0"/>
              <a:cs typeface="Times New Roman" pitchFamily="18" charset="0"/>
            </a:endParaRPr>
          </a:p>
          <a:p>
            <a:pPr lvl="0">
              <a:buFont typeface="Wingdings" pitchFamily="2" charset="2"/>
              <a:buChar char="q"/>
            </a:pPr>
            <a:r>
              <a:rPr lang="ro-RO" dirty="0" smtClean="0">
                <a:latin typeface="Times New Roman" pitchFamily="18" charset="0"/>
                <a:cs typeface="Times New Roman" pitchFamily="18" charset="0"/>
              </a:rPr>
              <a:t>bunuri (active) fixe – cu grad de lichiditate redus (de ex.: terenuri, clădiri, mijloace de transport etc.);</a:t>
            </a:r>
            <a:endParaRPr lang="en-US" dirty="0" smtClean="0">
              <a:latin typeface="Times New Roman" pitchFamily="18" charset="0"/>
              <a:cs typeface="Times New Roman" pitchFamily="18" charset="0"/>
            </a:endParaRPr>
          </a:p>
          <a:p>
            <a:pPr lvl="0">
              <a:buFont typeface="Wingdings" pitchFamily="2" charset="2"/>
              <a:buChar char="q"/>
            </a:pPr>
            <a:r>
              <a:rPr lang="ro-RO" dirty="0" smtClean="0">
                <a:latin typeface="Times New Roman" pitchFamily="18" charset="0"/>
                <a:cs typeface="Times New Roman" pitchFamily="18" charset="0"/>
              </a:rPr>
              <a:t>bunuri (active) circulante – cu grad de lichiditate ridicat (de ex.: materii prime, materiale, produse, mărfuri, disponibilităţi băneşti etc.).</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Se observă că, după ambele criterii se conturează două mari categorii de active patrimoniale:</a:t>
            </a:r>
            <a:r>
              <a:rPr lang="en-US" dirty="0" smtClean="0">
                <a:latin typeface="Times New Roman" pitchFamily="18" charset="0"/>
                <a:cs typeface="Times New Roman" pitchFamily="18" charset="0"/>
              </a:rPr>
              <a:t> </a:t>
            </a:r>
            <a:r>
              <a:rPr lang="ro-RO" b="1" dirty="0" smtClean="0">
                <a:latin typeface="Times New Roman" pitchFamily="18" charset="0"/>
                <a:cs typeface="Times New Roman" pitchFamily="18" charset="0"/>
              </a:rPr>
              <a:t>active imobilizate şi active circulante</a:t>
            </a:r>
            <a:r>
              <a:rPr lang="en-US" b="1" dirty="0" smtClean="0">
                <a:latin typeface="Times New Roman" pitchFamily="18" charset="0"/>
                <a:cs typeface="Times New Roman" pitchFamily="18" charset="0"/>
              </a:rPr>
              <a:t>.</a:t>
            </a:r>
          </a:p>
          <a:p>
            <a:pPr>
              <a:buNone/>
            </a:pPr>
            <a:r>
              <a:rPr lang="ro-RO" b="1" dirty="0" smtClean="0">
                <a:latin typeface="Times New Roman" pitchFamily="18" charset="0"/>
                <a:cs typeface="Times New Roman" pitchFamily="18" charset="0"/>
              </a:rPr>
              <a:t>  </a:t>
            </a:r>
            <a:endParaRPr lang="en-US" b="1"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ro-RO" sz="2000" b="1" dirty="0" smtClean="0">
                <a:latin typeface="Times New Roman" pitchFamily="18" charset="0"/>
                <a:cs typeface="Times New Roman" pitchFamily="18" charset="0"/>
              </a:rPr>
              <a:t>ACTIVELE IMOBILIZATE</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pPr>
              <a:buNone/>
            </a:pPr>
            <a:endParaRPr lang="en-US" sz="2500" dirty="0" smtClean="0">
              <a:latin typeface="Times New Roman" pitchFamily="18" charset="0"/>
              <a:cs typeface="Times New Roman" pitchFamily="18" charset="0"/>
            </a:endParaRPr>
          </a:p>
          <a:p>
            <a:pPr>
              <a:buNone/>
            </a:pPr>
            <a:r>
              <a:rPr lang="en-US" sz="2500" dirty="0" smtClean="0">
                <a:latin typeface="Times New Roman" pitchFamily="18" charset="0"/>
                <a:cs typeface="Times New Roman" pitchFamily="18" charset="0"/>
              </a:rPr>
              <a:t>I</a:t>
            </a:r>
            <a:r>
              <a:rPr lang="ro-RO" sz="2500" dirty="0" smtClean="0">
                <a:latin typeface="Times New Roman" pitchFamily="18" charset="0"/>
                <a:cs typeface="Times New Roman" pitchFamily="18" charset="0"/>
              </a:rPr>
              <a:t>mobilizările sunt active fixe ce se consumă şi se valorifică în mod treptat, pe parcursul mai multor cicluri de exploatare, având un grad de lichiditate scăzut. Ele cuprind următoarele grupe, în funcţie de natura lor: imobilizări necorporale, imobilizări corporale şi imobilizări financiare.</a:t>
            </a:r>
            <a:endParaRPr lang="en-US" sz="2500" dirty="0" smtClean="0">
              <a:latin typeface="Times New Roman" pitchFamily="18" charset="0"/>
              <a:cs typeface="Times New Roman" pitchFamily="18" charset="0"/>
            </a:endParaRPr>
          </a:p>
          <a:p>
            <a:pPr>
              <a:buNone/>
            </a:pPr>
            <a:r>
              <a:rPr lang="ro-RO" sz="2500" b="1" dirty="0" smtClean="0">
                <a:latin typeface="Times New Roman" pitchFamily="18" charset="0"/>
                <a:cs typeface="Times New Roman" pitchFamily="18" charset="0"/>
              </a:rPr>
              <a:t>Imobilizările necorporale</a:t>
            </a:r>
            <a:r>
              <a:rPr lang="ro-RO" sz="2500" dirty="0" smtClean="0">
                <a:latin typeface="Times New Roman" pitchFamily="18" charset="0"/>
                <a:cs typeface="Times New Roman" pitchFamily="18" charset="0"/>
              </a:rPr>
              <a:t> – sunt active fixe nemateriale, reprezentate prin documente juridice sau comerciale ce conferă întreprinderii anumite drepturi.</a:t>
            </a:r>
            <a:endParaRPr lang="en-US" sz="2500" dirty="0" smtClean="0">
              <a:latin typeface="Times New Roman" pitchFamily="18" charset="0"/>
              <a:cs typeface="Times New Roman" pitchFamily="18" charset="0"/>
            </a:endParaRPr>
          </a:p>
          <a:p>
            <a:pPr>
              <a:buNone/>
            </a:pPr>
            <a:r>
              <a:rPr lang="ro-RO" sz="2500" dirty="0" smtClean="0">
                <a:latin typeface="Times New Roman" pitchFamily="18" charset="0"/>
                <a:cs typeface="Times New Roman" pitchFamily="18" charset="0"/>
              </a:rPr>
              <a:t>Cuprind: cheltuieli de constituire, cheltuieli de cercetare – dezvoltare, concesiuni, brevete, licenţe de fabricaţie, mărci de fabrică, fond comercial, programe informatice şi altele.</a:t>
            </a:r>
            <a:endParaRPr lang="en-US" sz="2500" dirty="0" smtClean="0">
              <a:latin typeface="Times New Roman" pitchFamily="18" charset="0"/>
              <a:cs typeface="Times New Roman" pitchFamily="18" charset="0"/>
            </a:endParaRPr>
          </a:p>
          <a:p>
            <a:pPr>
              <a:buNone/>
            </a:pPr>
            <a:r>
              <a:rPr lang="ro-RO" sz="2500" b="1" dirty="0" smtClean="0">
                <a:latin typeface="Times New Roman" pitchFamily="18" charset="0"/>
                <a:cs typeface="Times New Roman" pitchFamily="18" charset="0"/>
              </a:rPr>
              <a:t>a) Cheltuielile  de constituire</a:t>
            </a:r>
            <a:r>
              <a:rPr lang="ro-RO" sz="2500" dirty="0" smtClean="0">
                <a:latin typeface="Times New Roman" pitchFamily="18" charset="0"/>
                <a:cs typeface="Times New Roman" pitchFamily="18" charset="0"/>
              </a:rPr>
              <a:t> sunt cheltuielile efectuate de întreprindere la înfiinţarea ei: cheltuieli de înscriere la Registrul Comerţului, taxe de publicare la Monitorul oficial, cheltuieli cu emisiunea de acţiuni şi părţi sociale etc.</a:t>
            </a:r>
            <a:endParaRPr lang="en-US" sz="2500" dirty="0" smtClean="0">
              <a:latin typeface="Times New Roman" pitchFamily="18" charset="0"/>
              <a:cs typeface="Times New Roman" pitchFamily="18" charset="0"/>
            </a:endParaRPr>
          </a:p>
          <a:p>
            <a:pPr>
              <a:buNone/>
            </a:pPr>
            <a:r>
              <a:rPr lang="ro-RO" sz="2500" dirty="0" smtClean="0">
                <a:latin typeface="Times New Roman" pitchFamily="18" charset="0"/>
                <a:cs typeface="Times New Roman" pitchFamily="18" charset="0"/>
              </a:rPr>
              <a:t> </a:t>
            </a:r>
            <a:r>
              <a:rPr lang="ro-RO" sz="2500" b="1" dirty="0" smtClean="0">
                <a:latin typeface="Times New Roman" pitchFamily="18" charset="0"/>
                <a:cs typeface="Times New Roman" pitchFamily="18" charset="0"/>
              </a:rPr>
              <a:t>b) Cheltuielile de cercetare – dezvoltare</a:t>
            </a:r>
            <a:r>
              <a:rPr lang="ro-RO" sz="2500" dirty="0" smtClean="0">
                <a:latin typeface="Times New Roman" pitchFamily="18" charset="0"/>
                <a:cs typeface="Times New Roman" pitchFamily="18" charset="0"/>
              </a:rPr>
              <a:t> sunt cheltuieli efectuate pentru achiziţionarea sau realizarea în producţie proprie a unor proiecte de cercetare ce urmează a fi aplicate în procesul de producţie, în scopul obţinerii de profit.</a:t>
            </a:r>
            <a:endParaRPr lang="en-US" sz="2500" dirty="0" smtClean="0">
              <a:latin typeface="Times New Roman" pitchFamily="18" charset="0"/>
              <a:cs typeface="Times New Roman" pitchFamily="18" charset="0"/>
            </a:endParaRPr>
          </a:p>
          <a:p>
            <a:pPr>
              <a:buNone/>
            </a:pPr>
            <a:r>
              <a:rPr lang="ro-RO" sz="2500" b="1" dirty="0" smtClean="0">
                <a:latin typeface="Times New Roman" pitchFamily="18" charset="0"/>
                <a:cs typeface="Times New Roman" pitchFamily="18" charset="0"/>
              </a:rPr>
              <a:t>c) Concesiunile</a:t>
            </a:r>
            <a:r>
              <a:rPr lang="ro-RO" sz="2500" dirty="0" smtClean="0">
                <a:latin typeface="Times New Roman" pitchFamily="18" charset="0"/>
                <a:cs typeface="Times New Roman" pitchFamily="18" charset="0"/>
              </a:rPr>
              <a:t> sunt convenţii prin care întreprinderea dobândeşte, în schimbul unei sume, dreptul de a exploata pe o anumită perioadă, bunuri proprietate a statului (terenuri, clădiri etc).</a:t>
            </a:r>
            <a:endParaRPr lang="en-US" sz="2500" dirty="0" smtClean="0">
              <a:latin typeface="Times New Roman" pitchFamily="18" charset="0"/>
              <a:cs typeface="Times New Roman" pitchFamily="18" charset="0"/>
            </a:endParaRPr>
          </a:p>
          <a:p>
            <a:pPr>
              <a:buNone/>
            </a:pPr>
            <a:r>
              <a:rPr lang="ro-RO" sz="2500" b="1" dirty="0" smtClean="0">
                <a:latin typeface="Times New Roman" pitchFamily="18" charset="0"/>
                <a:cs typeface="Times New Roman" pitchFamily="18" charset="0"/>
              </a:rPr>
              <a:t>d) Brevetele</a:t>
            </a:r>
            <a:r>
              <a:rPr lang="ro-RO" sz="2500" dirty="0" smtClean="0">
                <a:latin typeface="Times New Roman" pitchFamily="18" charset="0"/>
                <a:cs typeface="Times New Roman" pitchFamily="18" charset="0"/>
              </a:rPr>
              <a:t> sunt actele prin care se recunoaşte unei persoane dreptul de a exploata exclusiv un produs al cărui autor este.</a:t>
            </a:r>
            <a:endParaRPr lang="en-US" sz="2500" dirty="0" smtClean="0">
              <a:latin typeface="Times New Roman" pitchFamily="18" charset="0"/>
              <a:cs typeface="Times New Roman" pitchFamily="18" charset="0"/>
            </a:endParaRPr>
          </a:p>
          <a:p>
            <a:pPr>
              <a:buNone/>
            </a:pPr>
            <a:endParaRPr lang="en-US" sz="25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692</TotalTime>
  <Words>3314</Words>
  <Application>Microsoft Office PowerPoint</Application>
  <PresentationFormat>Expunere pe ecran (4:3)</PresentationFormat>
  <Paragraphs>398</Paragraphs>
  <Slides>29</Slides>
  <Notes>0</Notes>
  <HiddenSlides>0</HiddenSlides>
  <MMClips>0</MMClips>
  <ScaleCrop>false</ScaleCrop>
  <HeadingPairs>
    <vt:vector size="4" baseType="variant">
      <vt:variant>
        <vt:lpstr>Temă</vt:lpstr>
      </vt:variant>
      <vt:variant>
        <vt:i4>1</vt:i4>
      </vt:variant>
      <vt:variant>
        <vt:lpstr>Titluri diapozitive</vt:lpstr>
      </vt:variant>
      <vt:variant>
        <vt:i4>29</vt:i4>
      </vt:variant>
    </vt:vector>
  </HeadingPairs>
  <TitlesOfParts>
    <vt:vector size="30" baseType="lpstr">
      <vt:lpstr>Flow</vt:lpstr>
      <vt:lpstr>          </vt:lpstr>
      <vt:lpstr>           PATRIMONIUL ÎNTREPRINDERII </vt:lpstr>
      <vt:lpstr>CUPRINS </vt:lpstr>
      <vt:lpstr>ARGUMENT</vt:lpstr>
      <vt:lpstr>1.1. PATRIMONIUL ÎNTREPRINDERII, DEFINIŢIE ŞI STRUCTURĂ </vt:lpstr>
      <vt:lpstr>ECUAŢIA PATRIMONIALĂ</vt:lpstr>
      <vt:lpstr>ECUAŢIA PATRIMONIALĂ ŞI PROCESELE ECONOMICE </vt:lpstr>
      <vt:lpstr>ACTIVUL PATRIMONIAL</vt:lpstr>
      <vt:lpstr>ACTIVELE IMOBILIZATE</vt:lpstr>
      <vt:lpstr>Diapozitivul 10</vt:lpstr>
      <vt:lpstr>IMOBILIZĂRILE CORPORALE</vt:lpstr>
      <vt:lpstr>Diapozitivul 12</vt:lpstr>
      <vt:lpstr>IMOBILIZĂRILE FINANCIARE</vt:lpstr>
      <vt:lpstr>ACTIVELE CIRCULANTE</vt:lpstr>
      <vt:lpstr>ACTIVELE CIRCULANTE MATERIALE</vt:lpstr>
      <vt:lpstr>ACTIVELE CIRCULANTE MATERIALE</vt:lpstr>
      <vt:lpstr>STOCURILE</vt:lpstr>
      <vt:lpstr>Diapozitivul 18</vt:lpstr>
      <vt:lpstr>ACTIVELE CIRCULANTE ÎN DECONTARE ŞI ACTIVELE CIRCULANTE BĂNEŞTI </vt:lpstr>
      <vt:lpstr>Diapozitivul 20</vt:lpstr>
      <vt:lpstr>PASIVUL PATRIMONIULUI</vt:lpstr>
      <vt:lpstr>Diapozitivul 22</vt:lpstr>
      <vt:lpstr>CAPITALURILE STRĂINE</vt:lpstr>
      <vt:lpstr>DATORIILE PE TERMEN SCURT</vt:lpstr>
      <vt:lpstr>CHELTUIELILE ŞI VENITURILE ÎNTREPRINDERII</vt:lpstr>
      <vt:lpstr>Tabloul influenţelor operaţiilor economico-financiare asupra patrimoniului</vt:lpstr>
      <vt:lpstr>Diapozitivul 27</vt:lpstr>
      <vt:lpstr>Diapozitivul 28</vt:lpstr>
      <vt:lpstr>     BIBLIOGRAFIE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MINISTERUL EDUCATIEI NAŢIONALE LICEUL „MATEI BASARAB”    </dc:title>
  <dc:creator>Clark</dc:creator>
  <cp:lastModifiedBy>DIRECTOR</cp:lastModifiedBy>
  <cp:revision>104</cp:revision>
  <dcterms:created xsi:type="dcterms:W3CDTF">2006-08-16T00:00:00Z</dcterms:created>
  <dcterms:modified xsi:type="dcterms:W3CDTF">2020-07-30T17:54:31Z</dcterms:modified>
</cp:coreProperties>
</file>